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30" autoAdjust="0"/>
  </p:normalViewPr>
  <p:slideViewPr>
    <p:cSldViewPr snapToGrid="0">
      <p:cViewPr varScale="1">
        <p:scale>
          <a:sx n="105" d="100"/>
          <a:sy n="105" d="100"/>
        </p:scale>
        <p:origin x="16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nl-NL"/>
              <a:t>Klik om stijl te bewerken</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nl-NL"/>
              <a:t>Klik om stijl te bewerken</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nl-NL"/>
              <a:t>Klik om stijl te bewerken</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48A87A34-81AB-432B-8DAE-1953F412C126}" type="datetimeFigureOut">
              <a:rPr lang="en-US" dirty="0"/>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nl-NL"/>
              <a:t>Klik om stijl te bewerken</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nl-NL"/>
              <a:t>Klik om stijl te bewerken</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12" name="Content Placeholder 3"/>
          <p:cNvSpPr>
            <a:spLocks noGrp="1"/>
          </p:cNvSpPr>
          <p:nvPr>
            <p:ph sz="quarter" idx="13"/>
          </p:nvPr>
        </p:nvSpPr>
        <p:spPr>
          <a:xfrm>
            <a:off x="913774" y="3051012"/>
            <a:ext cx="5106027" cy="2740187"/>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13" name="Content Placeholder 5"/>
          <p:cNvSpPr>
            <a:spLocks noGrp="1"/>
          </p:cNvSpPr>
          <p:nvPr>
            <p:ph sz="quarter" idx="14"/>
          </p:nvPr>
        </p:nvSpPr>
        <p:spPr>
          <a:xfrm>
            <a:off x="6172200" y="3051012"/>
            <a:ext cx="5105401" cy="2740187"/>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nl-NL"/>
              <a:t>Klik om stijl te bewerken</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fld id="{48A87A34-81AB-432B-8DAE-1953F412C126}" type="datetimeFigureOut">
              <a:rPr lang="en-US" dirty="0"/>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fld id="{48A87A34-81AB-432B-8DAE-1953F412C126}" type="datetimeFigureOut">
              <a:rPr lang="en-US" dirty="0"/>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sche afbeelding met bijschrif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fld id="{48A87A34-81AB-432B-8DAE-1953F412C126}" type="datetimeFigureOut">
              <a:rPr lang="en-US" dirty="0"/>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el en bijschrif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nl-NL"/>
              <a:t>Klik om stijl te bewerken</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fld id="{48A87A34-81AB-432B-8DAE-1953F412C126}" type="datetimeFigureOut">
              <a:rPr lang="en-US" dirty="0"/>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eraat met bijschrift">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nl-NL"/>
              <a:t>Klik om stijl te bewerken</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fld id="{48A87A34-81AB-432B-8DAE-1953F412C126}" type="datetimeFigureOut">
              <a:rPr lang="en-US" dirty="0"/>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amkaartj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nl-NL"/>
              <a:t>Klik om stijl te bewerken</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fld id="{48A87A34-81AB-432B-8DAE-1953F412C126}" type="datetimeFigureOut">
              <a:rPr lang="en-US" dirty="0"/>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kolomme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nl-NL"/>
              <a:t>Klik om stijl te bewerken</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3" name="Date Placeholder 2"/>
          <p:cNvSpPr>
            <a:spLocks noGrp="1"/>
          </p:cNvSpPr>
          <p:nvPr>
            <p:ph type="dt" sz="half" idx="10"/>
          </p:nvPr>
        </p:nvSpPr>
        <p:spPr/>
        <p:txBody>
          <a:bodyPr/>
          <a:lstStyle/>
          <a:p>
            <a:fld id="{48A87A34-81AB-432B-8DAE-1953F412C126}" type="datetimeFigureOut">
              <a:rPr lang="en-US" dirty="0"/>
              <a:t>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Afbeelding-kolom">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nl-NL"/>
              <a:t>Klik om stijl te bewerken</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3" name="Date Placeholder 2"/>
          <p:cNvSpPr>
            <a:spLocks noGrp="1"/>
          </p:cNvSpPr>
          <p:nvPr>
            <p:ph type="dt" sz="half" idx="10"/>
          </p:nvPr>
        </p:nvSpPr>
        <p:spPr/>
        <p:txBody>
          <a:bodyPr/>
          <a:lstStyle/>
          <a:p>
            <a:fld id="{48A87A34-81AB-432B-8DAE-1953F412C126}" type="datetimeFigureOut">
              <a:rPr lang="en-US" dirty="0"/>
              <a:t>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nl-NL"/>
              <a:t>Klik om stijl te bewerken</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nl-NL"/>
              <a:t>Klik om stijl te bewerken</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1/4/2021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‹nr.›</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0F55E5-82DC-49DE-B7FA-8D2E291A886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C88758C8-9D10-484F-99AF-42B11A4FA660}"/>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4" name="Afbeelding 3">
            <a:extLst>
              <a:ext uri="{FF2B5EF4-FFF2-40B4-BE49-F238E27FC236}">
                <a16:creationId xmlns:a16="http://schemas.microsoft.com/office/drawing/2014/main" id="{05841AB9-E550-42D0-8CC5-CC96889EA7C4}"/>
              </a:ext>
            </a:extLst>
          </p:cNvPr>
          <p:cNvPicPr>
            <a:picLocks noChangeAspect="1"/>
          </p:cNvPicPr>
          <p:nvPr/>
        </p:nvPicPr>
        <p:blipFill rotWithShape="1">
          <a:blip r:embed="rId3">
            <a:duotone>
              <a:schemeClr val="bg2">
                <a:shade val="45000"/>
                <a:satMod val="135000"/>
              </a:schemeClr>
              <a:prstClr val="white"/>
            </a:duotone>
            <a:alphaModFix amt="25000"/>
            <a:extLst/>
          </a:blip>
          <a:srcRect l="10194" r="472" b="-1"/>
          <a:stretch/>
        </p:blipFill>
        <p:spPr>
          <a:xfrm>
            <a:off x="20" y="10"/>
            <a:ext cx="12191980" cy="6857990"/>
          </a:xfrm>
          <a:prstGeom prst="rect">
            <a:avLst/>
          </a:prstGeom>
        </p:spPr>
      </p:pic>
      <p:pic>
        <p:nvPicPr>
          <p:cNvPr id="13" name="Picture 12">
            <a:extLst>
              <a:ext uri="{FF2B5EF4-FFF2-40B4-BE49-F238E27FC236}">
                <a16:creationId xmlns:a16="http://schemas.microsoft.com/office/drawing/2014/main" id="{CCED32FD-C5FE-4C22-A60D-AC9FFA8DEC6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el 1">
            <a:extLst>
              <a:ext uri="{FF2B5EF4-FFF2-40B4-BE49-F238E27FC236}">
                <a16:creationId xmlns:a16="http://schemas.microsoft.com/office/drawing/2014/main" id="{4DB16198-368C-46EE-9F00-A4595026F8EE}"/>
              </a:ext>
            </a:extLst>
          </p:cNvPr>
          <p:cNvSpPr>
            <a:spLocks noGrp="1"/>
          </p:cNvSpPr>
          <p:nvPr>
            <p:ph type="ctrTitle"/>
          </p:nvPr>
        </p:nvSpPr>
        <p:spPr>
          <a:xfrm>
            <a:off x="1751012" y="1300785"/>
            <a:ext cx="8689976" cy="2509213"/>
          </a:xfrm>
        </p:spPr>
        <p:txBody>
          <a:bodyPr>
            <a:normAutofit/>
          </a:bodyPr>
          <a:lstStyle/>
          <a:p>
            <a:r>
              <a:rPr lang="nl-NL" dirty="0" err="1"/>
              <a:t>Wijkevoort</a:t>
            </a:r>
            <a:endParaRPr lang="nl-NL" dirty="0"/>
          </a:p>
        </p:txBody>
      </p:sp>
      <p:sp>
        <p:nvSpPr>
          <p:cNvPr id="3" name="Ondertitel 2">
            <a:extLst>
              <a:ext uri="{FF2B5EF4-FFF2-40B4-BE49-F238E27FC236}">
                <a16:creationId xmlns:a16="http://schemas.microsoft.com/office/drawing/2014/main" id="{DFA83B6E-4FF2-42D8-AAA5-47512FFC10AE}"/>
              </a:ext>
            </a:extLst>
          </p:cNvPr>
          <p:cNvSpPr>
            <a:spLocks noGrp="1"/>
          </p:cNvSpPr>
          <p:nvPr>
            <p:ph type="subTitle" idx="1"/>
          </p:nvPr>
        </p:nvSpPr>
        <p:spPr>
          <a:xfrm>
            <a:off x="1751012" y="3886200"/>
            <a:ext cx="8689976" cy="1371599"/>
          </a:xfrm>
        </p:spPr>
        <p:txBody>
          <a:bodyPr>
            <a:normAutofit/>
          </a:bodyPr>
          <a:lstStyle/>
          <a:p>
            <a:r>
              <a:rPr lang="nl-NL" dirty="0">
                <a:solidFill>
                  <a:schemeClr val="tx1">
                    <a:lumMod val="65000"/>
                    <a:lumOff val="35000"/>
                  </a:schemeClr>
                </a:solidFill>
              </a:rPr>
              <a:t>Een blauw groen werklandschap </a:t>
            </a:r>
          </a:p>
          <a:p>
            <a:r>
              <a:rPr lang="nl-NL" dirty="0">
                <a:solidFill>
                  <a:schemeClr val="tx1">
                    <a:lumMod val="65000"/>
                    <a:lumOff val="35000"/>
                  </a:schemeClr>
                </a:solidFill>
              </a:rPr>
              <a:t>(volgens gemeente Tilburg)</a:t>
            </a:r>
          </a:p>
        </p:txBody>
      </p:sp>
      <p:sp>
        <p:nvSpPr>
          <p:cNvPr id="5" name="Tekstvak 4">
            <a:extLst>
              <a:ext uri="{FF2B5EF4-FFF2-40B4-BE49-F238E27FC236}">
                <a16:creationId xmlns:a16="http://schemas.microsoft.com/office/drawing/2014/main" id="{FE6CC535-EF58-42CD-A75D-6B226510E683}"/>
              </a:ext>
            </a:extLst>
          </p:cNvPr>
          <p:cNvSpPr txBox="1"/>
          <p:nvPr/>
        </p:nvSpPr>
        <p:spPr>
          <a:xfrm>
            <a:off x="313267" y="6036733"/>
            <a:ext cx="2037737" cy="369332"/>
          </a:xfrm>
          <a:prstGeom prst="rect">
            <a:avLst/>
          </a:prstGeom>
          <a:noFill/>
        </p:spPr>
        <p:txBody>
          <a:bodyPr wrap="none" rtlCol="0">
            <a:spAutoFit/>
          </a:bodyPr>
          <a:lstStyle/>
          <a:p>
            <a:r>
              <a:rPr lang="nl-NL" dirty="0"/>
              <a:t>Hulten</a:t>
            </a:r>
            <a:r>
              <a:rPr lang="nl-NL"/>
              <a:t>, </a:t>
            </a:r>
            <a:r>
              <a:rPr lang="nl-NL" smtClean="0"/>
              <a:t>26-03-2019</a:t>
            </a:r>
            <a:endParaRPr lang="nl-NL" dirty="0"/>
          </a:p>
        </p:txBody>
      </p:sp>
    </p:spTree>
    <p:extLst>
      <p:ext uri="{BB962C8B-B14F-4D97-AF65-F5344CB8AC3E}">
        <p14:creationId xmlns:p14="http://schemas.microsoft.com/office/powerpoint/2010/main" val="3231816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id="{93274B0C-1CB3-4AA4-A183-20B7FE5DB1D2}"/>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2E640319-3BB6-49BF-BAF4-D63FEC73E146}"/>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3" name="Rectangle 12">
            <a:extLst>
              <a:ext uri="{FF2B5EF4-FFF2-40B4-BE49-F238E27FC236}">
                <a16:creationId xmlns:a16="http://schemas.microsoft.com/office/drawing/2014/main" id="{5BECDBB2-914C-44DE-B171-6F7946196F5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2">
            <a:extLst>
              <a:ext uri="{FF2B5EF4-FFF2-40B4-BE49-F238E27FC236}">
                <a16:creationId xmlns:a16="http://schemas.microsoft.com/office/drawing/2014/main" id="{1D5C6008-3DE6-42B7-AED2-68544F325BC6}"/>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4" name="Afbeelding 3">
            <a:extLst>
              <a:ext uri="{FF2B5EF4-FFF2-40B4-BE49-F238E27FC236}">
                <a16:creationId xmlns:a16="http://schemas.microsoft.com/office/drawing/2014/main" id="{5FB542A5-7545-4563-BCE2-BF573B71F40D}"/>
              </a:ext>
            </a:extLst>
          </p:cNvPr>
          <p:cNvPicPr>
            <a:picLocks noChangeAspect="1"/>
          </p:cNvPicPr>
          <p:nvPr/>
        </p:nvPicPr>
        <p:blipFill rotWithShape="1">
          <a:blip r:embed="rId4"/>
          <a:srcRect l="9219" r="-1" b="-1"/>
          <a:stretch/>
        </p:blipFill>
        <p:spPr>
          <a:xfrm>
            <a:off x="-197584" y="-152891"/>
            <a:ext cx="12389581" cy="6857990"/>
          </a:xfrm>
          <a:prstGeom prst="rect">
            <a:avLst/>
          </a:prstGeom>
        </p:spPr>
      </p:pic>
      <p:pic>
        <p:nvPicPr>
          <p:cNvPr id="17" name="Picture 16">
            <a:extLst>
              <a:ext uri="{FF2B5EF4-FFF2-40B4-BE49-F238E27FC236}">
                <a16:creationId xmlns:a16="http://schemas.microsoft.com/office/drawing/2014/main" id="{5D09915C-7FC3-45EF-BDD0-6393ACE446E7}"/>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97584" y="-2"/>
            <a:ext cx="12192000" cy="6858000"/>
          </a:xfrm>
          <a:prstGeom prst="rect">
            <a:avLst/>
          </a:prstGeom>
        </p:spPr>
      </p:pic>
      <p:sp>
        <p:nvSpPr>
          <p:cNvPr id="5" name="Tekstvak 4">
            <a:extLst>
              <a:ext uri="{FF2B5EF4-FFF2-40B4-BE49-F238E27FC236}">
                <a16:creationId xmlns:a16="http://schemas.microsoft.com/office/drawing/2014/main" id="{8067D913-024C-4A6E-A3FC-8F39B9577312}"/>
              </a:ext>
            </a:extLst>
          </p:cNvPr>
          <p:cNvSpPr txBox="1"/>
          <p:nvPr/>
        </p:nvSpPr>
        <p:spPr>
          <a:xfrm>
            <a:off x="1343608" y="5906278"/>
            <a:ext cx="1840568" cy="369332"/>
          </a:xfrm>
          <a:prstGeom prst="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wrap="none" rtlCol="0">
            <a:spAutoFit/>
          </a:bodyPr>
          <a:lstStyle/>
          <a:p>
            <a:r>
              <a:rPr lang="nl-NL" dirty="0">
                <a:solidFill>
                  <a:srgbClr val="0070C0"/>
                </a:solidFill>
              </a:rPr>
              <a:t>Burg. </a:t>
            </a:r>
            <a:r>
              <a:rPr lang="nl-NL" dirty="0" err="1">
                <a:solidFill>
                  <a:srgbClr val="0070C0"/>
                </a:solidFill>
              </a:rPr>
              <a:t>Letscherweg</a:t>
            </a:r>
            <a:endParaRPr lang="nl-NL" dirty="0">
              <a:solidFill>
                <a:srgbClr val="0070C0"/>
              </a:solidFill>
            </a:endParaRPr>
          </a:p>
        </p:txBody>
      </p:sp>
      <p:sp>
        <p:nvSpPr>
          <p:cNvPr id="12" name="Tekstvak 11">
            <a:extLst>
              <a:ext uri="{FF2B5EF4-FFF2-40B4-BE49-F238E27FC236}">
                <a16:creationId xmlns:a16="http://schemas.microsoft.com/office/drawing/2014/main" id="{6502FC53-3F1D-48BE-9518-E2C7F00AEEEC}"/>
              </a:ext>
            </a:extLst>
          </p:cNvPr>
          <p:cNvSpPr txBox="1"/>
          <p:nvPr/>
        </p:nvSpPr>
        <p:spPr>
          <a:xfrm>
            <a:off x="1193858" y="651791"/>
            <a:ext cx="894347" cy="369332"/>
          </a:xfrm>
          <a:prstGeom prst="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wrap="none" rtlCol="0">
            <a:spAutoFit/>
          </a:bodyPr>
          <a:lstStyle/>
          <a:p>
            <a:r>
              <a:rPr lang="nl-NL" dirty="0">
                <a:solidFill>
                  <a:srgbClr val="0070C0"/>
                </a:solidFill>
              </a:rPr>
              <a:t>Reeshof</a:t>
            </a:r>
          </a:p>
        </p:txBody>
      </p:sp>
      <p:sp>
        <p:nvSpPr>
          <p:cNvPr id="14" name="Tekstvak 13">
            <a:extLst>
              <a:ext uri="{FF2B5EF4-FFF2-40B4-BE49-F238E27FC236}">
                <a16:creationId xmlns:a16="http://schemas.microsoft.com/office/drawing/2014/main" id="{74848643-9B86-4C76-9E57-A1188800C8BB}"/>
              </a:ext>
            </a:extLst>
          </p:cNvPr>
          <p:cNvSpPr txBox="1"/>
          <p:nvPr/>
        </p:nvSpPr>
        <p:spPr>
          <a:xfrm>
            <a:off x="197584" y="2186090"/>
            <a:ext cx="755335" cy="369332"/>
          </a:xfrm>
          <a:prstGeom prst="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wrap="none" rtlCol="0">
            <a:spAutoFit/>
          </a:bodyPr>
          <a:lstStyle/>
          <a:p>
            <a:r>
              <a:rPr lang="nl-NL" dirty="0">
                <a:solidFill>
                  <a:srgbClr val="0070C0"/>
                </a:solidFill>
              </a:rPr>
              <a:t>Hulten</a:t>
            </a:r>
          </a:p>
        </p:txBody>
      </p:sp>
      <p:sp>
        <p:nvSpPr>
          <p:cNvPr id="6" name="Pijl: omlaag 5">
            <a:extLst>
              <a:ext uri="{FF2B5EF4-FFF2-40B4-BE49-F238E27FC236}">
                <a16:creationId xmlns:a16="http://schemas.microsoft.com/office/drawing/2014/main" id="{C3BB94C6-6187-46CC-A12B-3E260C640519}"/>
              </a:ext>
            </a:extLst>
          </p:cNvPr>
          <p:cNvSpPr/>
          <p:nvPr/>
        </p:nvSpPr>
        <p:spPr>
          <a:xfrm rot="6569969">
            <a:off x="94093" y="1778038"/>
            <a:ext cx="311263" cy="5804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ekstvak 15">
            <a:extLst>
              <a:ext uri="{FF2B5EF4-FFF2-40B4-BE49-F238E27FC236}">
                <a16:creationId xmlns:a16="http://schemas.microsoft.com/office/drawing/2014/main" id="{960F73B4-23CD-41DF-9851-76ADDA2528B6}"/>
              </a:ext>
            </a:extLst>
          </p:cNvPr>
          <p:cNvSpPr txBox="1"/>
          <p:nvPr/>
        </p:nvSpPr>
        <p:spPr>
          <a:xfrm>
            <a:off x="11515806" y="5064764"/>
            <a:ext cx="577402" cy="369332"/>
          </a:xfrm>
          <a:prstGeom prst="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wrap="none" rtlCol="0">
            <a:spAutoFit/>
          </a:bodyPr>
          <a:lstStyle/>
          <a:p>
            <a:r>
              <a:rPr lang="nl-NL" dirty="0">
                <a:solidFill>
                  <a:srgbClr val="0070C0"/>
                </a:solidFill>
              </a:rPr>
              <a:t>A58</a:t>
            </a:r>
          </a:p>
        </p:txBody>
      </p:sp>
      <p:sp>
        <p:nvSpPr>
          <p:cNvPr id="18" name="Tekstvak 17">
            <a:extLst>
              <a:ext uri="{FF2B5EF4-FFF2-40B4-BE49-F238E27FC236}">
                <a16:creationId xmlns:a16="http://schemas.microsoft.com/office/drawing/2014/main" id="{D7D1D4FE-92D6-45D1-BCE7-76A763B9B7D4}"/>
              </a:ext>
            </a:extLst>
          </p:cNvPr>
          <p:cNvSpPr txBox="1"/>
          <p:nvPr/>
        </p:nvSpPr>
        <p:spPr>
          <a:xfrm>
            <a:off x="4732189" y="3371137"/>
            <a:ext cx="1334404" cy="369332"/>
          </a:xfrm>
          <a:prstGeom prst="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wrap="none" rtlCol="0">
            <a:spAutoFit/>
          </a:bodyPr>
          <a:lstStyle/>
          <a:p>
            <a:r>
              <a:rPr lang="nl-NL" dirty="0" err="1">
                <a:solidFill>
                  <a:srgbClr val="0070C0"/>
                </a:solidFill>
              </a:rPr>
              <a:t>Hultenseweg</a:t>
            </a:r>
            <a:endParaRPr lang="nl-NL" dirty="0">
              <a:solidFill>
                <a:srgbClr val="0070C0"/>
              </a:solidFill>
            </a:endParaRPr>
          </a:p>
        </p:txBody>
      </p:sp>
      <p:sp>
        <p:nvSpPr>
          <p:cNvPr id="19" name="Tekstvak 18">
            <a:extLst>
              <a:ext uri="{FF2B5EF4-FFF2-40B4-BE49-F238E27FC236}">
                <a16:creationId xmlns:a16="http://schemas.microsoft.com/office/drawing/2014/main" id="{73875442-50B2-4A74-A09D-9667F24F0D9E}"/>
              </a:ext>
            </a:extLst>
          </p:cNvPr>
          <p:cNvSpPr txBox="1"/>
          <p:nvPr/>
        </p:nvSpPr>
        <p:spPr>
          <a:xfrm>
            <a:off x="3636234" y="947315"/>
            <a:ext cx="1498680" cy="369332"/>
          </a:xfrm>
          <a:prstGeom prst="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wrap="none" rtlCol="0">
            <a:spAutoFit/>
          </a:bodyPr>
          <a:lstStyle/>
          <a:p>
            <a:r>
              <a:rPr lang="nl-NL" dirty="0">
                <a:solidFill>
                  <a:srgbClr val="0070C0"/>
                </a:solidFill>
              </a:rPr>
              <a:t>Johan van Zon</a:t>
            </a:r>
          </a:p>
        </p:txBody>
      </p:sp>
      <p:sp>
        <p:nvSpPr>
          <p:cNvPr id="20" name="Pijl: omlaag 19">
            <a:extLst>
              <a:ext uri="{FF2B5EF4-FFF2-40B4-BE49-F238E27FC236}">
                <a16:creationId xmlns:a16="http://schemas.microsoft.com/office/drawing/2014/main" id="{BC68114F-25FF-40EC-96FB-C84D3580148B}"/>
              </a:ext>
            </a:extLst>
          </p:cNvPr>
          <p:cNvSpPr/>
          <p:nvPr/>
        </p:nvSpPr>
        <p:spPr>
          <a:xfrm rot="4689895">
            <a:off x="3527338" y="1010557"/>
            <a:ext cx="311263" cy="86579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409179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25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125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25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125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25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25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animBg="1"/>
      <p:bldP spid="14" grpId="0" animBg="1"/>
      <p:bldP spid="6" grpId="0" animBg="1"/>
      <p:bldP spid="16" grpId="0" animBg="1"/>
      <p:bldP spid="18" grpId="0" animBg="1"/>
      <p:bldP spid="19"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5FB542A5-7545-4563-BCE2-BF573B71F40D}"/>
              </a:ext>
            </a:extLst>
          </p:cNvPr>
          <p:cNvPicPr>
            <a:picLocks noChangeAspect="1"/>
          </p:cNvPicPr>
          <p:nvPr/>
        </p:nvPicPr>
        <p:blipFill rotWithShape="1">
          <a:blip r:embed="rId2"/>
          <a:srcRect l="9219" r="-1" b="-1"/>
          <a:stretch/>
        </p:blipFill>
        <p:spPr>
          <a:xfrm>
            <a:off x="-197581" y="10"/>
            <a:ext cx="12389581" cy="6857990"/>
          </a:xfrm>
          <a:prstGeom prst="rect">
            <a:avLst/>
          </a:prstGeom>
        </p:spPr>
      </p:pic>
      <p:pic>
        <p:nvPicPr>
          <p:cNvPr id="2" name="Afbeelding 1">
            <a:extLst>
              <a:ext uri="{FF2B5EF4-FFF2-40B4-BE49-F238E27FC236}">
                <a16:creationId xmlns:a16="http://schemas.microsoft.com/office/drawing/2014/main" id="{52C52AEE-5D42-4C78-9664-BB9792D31A1F}"/>
              </a:ext>
            </a:extLst>
          </p:cNvPr>
          <p:cNvPicPr>
            <a:picLocks noChangeAspect="1"/>
          </p:cNvPicPr>
          <p:nvPr/>
        </p:nvPicPr>
        <p:blipFill>
          <a:blip r:embed="rId3"/>
          <a:stretch>
            <a:fillRect/>
          </a:stretch>
        </p:blipFill>
        <p:spPr>
          <a:xfrm>
            <a:off x="5493292" y="381036"/>
            <a:ext cx="2905125" cy="2638425"/>
          </a:xfrm>
          <a:prstGeom prst="rect">
            <a:avLst/>
          </a:prstGeom>
        </p:spPr>
      </p:pic>
      <p:pic>
        <p:nvPicPr>
          <p:cNvPr id="3" name="Afbeelding 2">
            <a:extLst>
              <a:ext uri="{FF2B5EF4-FFF2-40B4-BE49-F238E27FC236}">
                <a16:creationId xmlns:a16="http://schemas.microsoft.com/office/drawing/2014/main" id="{E8A9E8F5-0318-4FC6-9748-DDDCB6C3E55F}"/>
              </a:ext>
            </a:extLst>
          </p:cNvPr>
          <p:cNvPicPr>
            <a:picLocks noChangeAspect="1"/>
          </p:cNvPicPr>
          <p:nvPr/>
        </p:nvPicPr>
        <p:blipFill>
          <a:blip r:embed="rId4"/>
          <a:stretch>
            <a:fillRect/>
          </a:stretch>
        </p:blipFill>
        <p:spPr>
          <a:xfrm>
            <a:off x="8902905" y="377807"/>
            <a:ext cx="2995053" cy="2641654"/>
          </a:xfrm>
          <a:prstGeom prst="rect">
            <a:avLst/>
          </a:prstGeom>
        </p:spPr>
      </p:pic>
      <p:sp>
        <p:nvSpPr>
          <p:cNvPr id="7" name="Tekstvak 6">
            <a:extLst>
              <a:ext uri="{FF2B5EF4-FFF2-40B4-BE49-F238E27FC236}">
                <a16:creationId xmlns:a16="http://schemas.microsoft.com/office/drawing/2014/main" id="{1811B95C-4F36-4662-8DE9-1B681E18FE1C}"/>
              </a:ext>
            </a:extLst>
          </p:cNvPr>
          <p:cNvSpPr txBox="1"/>
          <p:nvPr/>
        </p:nvSpPr>
        <p:spPr>
          <a:xfrm>
            <a:off x="224118" y="5100918"/>
            <a:ext cx="3009157" cy="646331"/>
          </a:xfrm>
          <a:prstGeom prst="rect">
            <a:avLst/>
          </a:prstGeom>
          <a:solidFill>
            <a:schemeClr val="accent2">
              <a:alpha val="49000"/>
            </a:schemeClr>
          </a:solidFill>
        </p:spPr>
        <p:txBody>
          <a:bodyPr wrap="none" rtlCol="0">
            <a:spAutoFit/>
          </a:bodyPr>
          <a:lstStyle/>
          <a:p>
            <a:r>
              <a:rPr lang="nl-NL" dirty="0"/>
              <a:t>Bruto uit te geven: 110 Ha</a:t>
            </a:r>
          </a:p>
          <a:p>
            <a:r>
              <a:rPr lang="nl-NL" dirty="0"/>
              <a:t>Netto uit te geven:	70-80 Ha </a:t>
            </a:r>
          </a:p>
        </p:txBody>
      </p:sp>
      <p:sp>
        <p:nvSpPr>
          <p:cNvPr id="21" name="Tekstvak 20">
            <a:extLst>
              <a:ext uri="{FF2B5EF4-FFF2-40B4-BE49-F238E27FC236}">
                <a16:creationId xmlns:a16="http://schemas.microsoft.com/office/drawing/2014/main" id="{4DFA7410-B473-49B8-81F3-7C9AEDE19BE0}"/>
              </a:ext>
            </a:extLst>
          </p:cNvPr>
          <p:cNvSpPr txBox="1"/>
          <p:nvPr/>
        </p:nvSpPr>
        <p:spPr>
          <a:xfrm>
            <a:off x="3936697" y="5100918"/>
            <a:ext cx="1773434" cy="646331"/>
          </a:xfrm>
          <a:prstGeom prst="rect">
            <a:avLst/>
          </a:prstGeom>
          <a:solidFill>
            <a:schemeClr val="accent2">
              <a:alpha val="49000"/>
            </a:schemeClr>
          </a:solidFill>
        </p:spPr>
        <p:txBody>
          <a:bodyPr wrap="none" rtlCol="0">
            <a:spAutoFit/>
          </a:bodyPr>
          <a:lstStyle/>
          <a:p>
            <a:r>
              <a:rPr lang="nl-NL" dirty="0"/>
              <a:t>Compacte versie </a:t>
            </a:r>
          </a:p>
          <a:p>
            <a:r>
              <a:rPr lang="nl-NL" dirty="0"/>
              <a:t>XL versie</a:t>
            </a:r>
          </a:p>
        </p:txBody>
      </p:sp>
    </p:spTree>
    <p:extLst>
      <p:ext uri="{BB962C8B-B14F-4D97-AF65-F5344CB8AC3E}">
        <p14:creationId xmlns:p14="http://schemas.microsoft.com/office/powerpoint/2010/main" val="4245744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9" presetClass="emph" presetSubtype="0" nodeType="withEffect">
                                  <p:stCondLst>
                                    <p:cond delay="0"/>
                                  </p:stCondLst>
                                  <p:childTnLst>
                                    <p:set>
                                      <p:cBhvr>
                                        <p:cTn id="9" dur="indefinite"/>
                                        <p:tgtEl>
                                          <p:spTgt spid="4"/>
                                        </p:tgtEl>
                                        <p:attrNameLst>
                                          <p:attrName>style.opacity</p:attrName>
                                        </p:attrNameLst>
                                      </p:cBhvr>
                                      <p:to>
                                        <p:strVal val="0.5"/>
                                      </p:to>
                                    </p:set>
                                    <p:animEffect filter="image" prLst="opacity: 0.5">
                                      <p:cBhvr rctx="IE">
                                        <p:cTn id="10" dur="indefinite"/>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22" name="Picture 2">
            <a:extLst>
              <a:ext uri="{FF2B5EF4-FFF2-40B4-BE49-F238E27FC236}">
                <a16:creationId xmlns:a16="http://schemas.microsoft.com/office/drawing/2014/main" id="{68FBBF1E-1555-488E-8C0C-058E5710BE8D}"/>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1">
            <a:extLst>
              <a:ext uri="{FF2B5EF4-FFF2-40B4-BE49-F238E27FC236}">
                <a16:creationId xmlns:a16="http://schemas.microsoft.com/office/drawing/2014/main" id="{F53966F8-4E34-4797-9621-E8C53362EBA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4" name="Rectangle 13">
            <a:extLst>
              <a:ext uri="{FF2B5EF4-FFF2-40B4-BE49-F238E27FC236}">
                <a16:creationId xmlns:a16="http://schemas.microsoft.com/office/drawing/2014/main" id="{CE14AE92-8479-4004-BAD5-49502E3EA3F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
            <a:extLst>
              <a:ext uri="{FF2B5EF4-FFF2-40B4-BE49-F238E27FC236}">
                <a16:creationId xmlns:a16="http://schemas.microsoft.com/office/drawing/2014/main" id="{0FE9F282-3FA1-484E-AF39-0C8C10F74A65}"/>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6" name="Rounded Rectangle 12">
            <a:extLst>
              <a:ext uri="{FF2B5EF4-FFF2-40B4-BE49-F238E27FC236}">
                <a16:creationId xmlns:a16="http://schemas.microsoft.com/office/drawing/2014/main" id="{4E1727D7-C4C0-42F3-94D0-69379A21EBA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4597" y="643467"/>
            <a:ext cx="10742806" cy="5564129"/>
          </a:xfrm>
          <a:prstGeom prst="roundRect">
            <a:avLst>
              <a:gd name="adj" fmla="val 4448"/>
            </a:avLst>
          </a:prstGeom>
          <a:solidFill>
            <a:srgbClr val="FFFFFF"/>
          </a:solid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vert="horz" lIns="91440" tIns="45720" rIns="91440" bIns="45720" rtlCol="0" anchor="t">
            <a:normAutofit/>
          </a:bodyPr>
          <a:lstStyle/>
          <a:p>
            <a:pPr algn="ctr">
              <a:lnSpc>
                <a:spcPct val="120000"/>
              </a:lnSpc>
              <a:spcBef>
                <a:spcPts val="1000"/>
              </a:spcBef>
              <a:buClr>
                <a:schemeClr val="tx1"/>
              </a:buClr>
              <a:buFont typeface="Arial" panose="020B0604020202020204" pitchFamily="34" charset="0"/>
              <a:buNone/>
            </a:pPr>
            <a:endParaRPr lang="en-US" sz="3200" cap="all">
              <a:solidFill>
                <a:schemeClr val="bg1">
                  <a:lumMod val="50000"/>
                </a:schemeClr>
              </a:solidFill>
            </a:endParaRPr>
          </a:p>
        </p:txBody>
      </p:sp>
      <p:pic>
        <p:nvPicPr>
          <p:cNvPr id="5" name="Afbeelding 4">
            <a:extLst>
              <a:ext uri="{FF2B5EF4-FFF2-40B4-BE49-F238E27FC236}">
                <a16:creationId xmlns:a16="http://schemas.microsoft.com/office/drawing/2014/main" id="{47E3A6D4-6C06-4706-A3CB-C4BC71DB78A4}"/>
              </a:ext>
            </a:extLst>
          </p:cNvPr>
          <p:cNvPicPr>
            <a:picLocks noChangeAspect="1"/>
          </p:cNvPicPr>
          <p:nvPr/>
        </p:nvPicPr>
        <p:blipFill>
          <a:blip r:embed="rId4"/>
          <a:stretch>
            <a:fillRect/>
          </a:stretch>
        </p:blipFill>
        <p:spPr>
          <a:xfrm>
            <a:off x="927414" y="1526263"/>
            <a:ext cx="4901713" cy="2254787"/>
          </a:xfrm>
          <a:prstGeom prst="rect">
            <a:avLst/>
          </a:prstGeom>
        </p:spPr>
      </p:pic>
      <p:pic>
        <p:nvPicPr>
          <p:cNvPr id="4" name="Afbeelding 3">
            <a:extLst>
              <a:ext uri="{FF2B5EF4-FFF2-40B4-BE49-F238E27FC236}">
                <a16:creationId xmlns:a16="http://schemas.microsoft.com/office/drawing/2014/main" id="{AED84954-9FC0-46C1-AEAF-F1FDA987F7C3}"/>
              </a:ext>
            </a:extLst>
          </p:cNvPr>
          <p:cNvPicPr>
            <a:picLocks noChangeAspect="1"/>
          </p:cNvPicPr>
          <p:nvPr/>
        </p:nvPicPr>
        <p:blipFill>
          <a:blip r:embed="rId5"/>
          <a:stretch>
            <a:fillRect/>
          </a:stretch>
        </p:blipFill>
        <p:spPr>
          <a:xfrm>
            <a:off x="6191426" y="1526263"/>
            <a:ext cx="4898684" cy="2254787"/>
          </a:xfrm>
          <a:prstGeom prst="rect">
            <a:avLst/>
          </a:prstGeom>
        </p:spPr>
      </p:pic>
      <p:pic>
        <p:nvPicPr>
          <p:cNvPr id="27" name="Picture 19">
            <a:extLst>
              <a:ext uri="{FF2B5EF4-FFF2-40B4-BE49-F238E27FC236}">
                <a16:creationId xmlns:a16="http://schemas.microsoft.com/office/drawing/2014/main" id="{D0B5DF69-9834-4AA8-A8AB-B8A1E08F0EC6}"/>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kstvak 6">
            <a:extLst>
              <a:ext uri="{FF2B5EF4-FFF2-40B4-BE49-F238E27FC236}">
                <a16:creationId xmlns:a16="http://schemas.microsoft.com/office/drawing/2014/main" id="{7A6E2B23-96E1-4486-BCE6-93DE6A073EEC}"/>
              </a:ext>
            </a:extLst>
          </p:cNvPr>
          <p:cNvSpPr txBox="1"/>
          <p:nvPr/>
        </p:nvSpPr>
        <p:spPr>
          <a:xfrm>
            <a:off x="3866206" y="782093"/>
            <a:ext cx="4650440" cy="830997"/>
          </a:xfrm>
          <a:prstGeom prst="rect">
            <a:avLst/>
          </a:prstGeom>
          <a:noFill/>
        </p:spPr>
        <p:txBody>
          <a:bodyPr wrap="none" rtlCol="0">
            <a:spAutoFit/>
          </a:bodyPr>
          <a:lstStyle/>
          <a:p>
            <a:r>
              <a:rPr lang="nl-NL" sz="4800" cap="all" dirty="0">
                <a:latin typeface="+mj-lt"/>
                <a:ea typeface="+mj-ea"/>
                <a:cs typeface="+mj-cs"/>
              </a:rPr>
              <a:t>Compact of XL?</a:t>
            </a:r>
          </a:p>
        </p:txBody>
      </p:sp>
      <p:sp>
        <p:nvSpPr>
          <p:cNvPr id="8" name="Tekstvak 7">
            <a:extLst>
              <a:ext uri="{FF2B5EF4-FFF2-40B4-BE49-F238E27FC236}">
                <a16:creationId xmlns:a16="http://schemas.microsoft.com/office/drawing/2014/main" id="{6712AA0A-3CE5-42A2-A582-440F7207034B}"/>
              </a:ext>
            </a:extLst>
          </p:cNvPr>
          <p:cNvSpPr txBox="1"/>
          <p:nvPr/>
        </p:nvSpPr>
        <p:spPr>
          <a:xfrm>
            <a:off x="1268647" y="4663846"/>
            <a:ext cx="2426242" cy="369332"/>
          </a:xfrm>
          <a:prstGeom prst="rect">
            <a:avLst/>
          </a:prstGeom>
          <a:noFill/>
        </p:spPr>
        <p:txBody>
          <a:bodyPr wrap="none" rtlCol="0">
            <a:spAutoFit/>
          </a:bodyPr>
          <a:lstStyle/>
          <a:p>
            <a:r>
              <a:rPr lang="nl-NL" dirty="0"/>
              <a:t>Plangebied blijft gelijk...</a:t>
            </a:r>
          </a:p>
        </p:txBody>
      </p:sp>
      <p:pic>
        <p:nvPicPr>
          <p:cNvPr id="9" name="Afbeelding 8">
            <a:extLst>
              <a:ext uri="{FF2B5EF4-FFF2-40B4-BE49-F238E27FC236}">
                <a16:creationId xmlns:a16="http://schemas.microsoft.com/office/drawing/2014/main" id="{4A26005E-3511-49CD-88CE-42B716D798BF}"/>
              </a:ext>
            </a:extLst>
          </p:cNvPr>
          <p:cNvPicPr>
            <a:picLocks noChangeAspect="1"/>
          </p:cNvPicPr>
          <p:nvPr/>
        </p:nvPicPr>
        <p:blipFill>
          <a:blip r:embed="rId6"/>
          <a:stretch>
            <a:fillRect/>
          </a:stretch>
        </p:blipFill>
        <p:spPr>
          <a:xfrm>
            <a:off x="4256302" y="3815856"/>
            <a:ext cx="3551283" cy="2356934"/>
          </a:xfrm>
          <a:prstGeom prst="rect">
            <a:avLst/>
          </a:prstGeom>
        </p:spPr>
      </p:pic>
    </p:spTree>
    <p:extLst>
      <p:ext uri="{BB962C8B-B14F-4D97-AF65-F5344CB8AC3E}">
        <p14:creationId xmlns:p14="http://schemas.microsoft.com/office/powerpoint/2010/main" val="1772287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50E7C277-4F47-4383-BC8F-9583A20E09E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
            <a:extLst>
              <a:ext uri="{FF2B5EF4-FFF2-40B4-BE49-F238E27FC236}">
                <a16:creationId xmlns:a16="http://schemas.microsoft.com/office/drawing/2014/main" id="{40320530-E4BF-4A5B-BFCA-F88584FE1EE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7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5" name="Afbeelding 4">
            <a:extLst>
              <a:ext uri="{FF2B5EF4-FFF2-40B4-BE49-F238E27FC236}">
                <a16:creationId xmlns:a16="http://schemas.microsoft.com/office/drawing/2014/main" id="{D4459E3B-F693-454B-8093-0DE5723A942B}"/>
              </a:ext>
            </a:extLst>
          </p:cNvPr>
          <p:cNvPicPr>
            <a:picLocks noChangeAspect="1"/>
          </p:cNvPicPr>
          <p:nvPr/>
        </p:nvPicPr>
        <p:blipFill>
          <a:blip r:embed="rId3"/>
          <a:stretch>
            <a:fillRect/>
          </a:stretch>
        </p:blipFill>
        <p:spPr>
          <a:xfrm>
            <a:off x="629996" y="957485"/>
            <a:ext cx="4877822" cy="3890063"/>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pic>
        <p:nvPicPr>
          <p:cNvPr id="15" name="Afbeelding 14">
            <a:extLst>
              <a:ext uri="{FF2B5EF4-FFF2-40B4-BE49-F238E27FC236}">
                <a16:creationId xmlns:a16="http://schemas.microsoft.com/office/drawing/2014/main" id="{676C0167-5FE6-4F8B-BC0D-5F5E67E3B0F2}"/>
              </a:ext>
            </a:extLst>
          </p:cNvPr>
          <p:cNvPicPr>
            <a:picLocks noChangeAspect="1"/>
          </p:cNvPicPr>
          <p:nvPr/>
        </p:nvPicPr>
        <p:blipFill>
          <a:blip r:embed="rId4"/>
          <a:stretch>
            <a:fillRect/>
          </a:stretch>
        </p:blipFill>
        <p:spPr>
          <a:xfrm>
            <a:off x="5791995" y="1433551"/>
            <a:ext cx="5602795" cy="2577285"/>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pic>
        <p:nvPicPr>
          <p:cNvPr id="25" name="Picture 24">
            <a:extLst>
              <a:ext uri="{FF2B5EF4-FFF2-40B4-BE49-F238E27FC236}">
                <a16:creationId xmlns:a16="http://schemas.microsoft.com/office/drawing/2014/main" id="{72E4AF62-8131-4B46-8671-17D73A87FC9C}"/>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55478"/>
          <a:stretch/>
        </p:blipFill>
        <p:spPr>
          <a:xfrm>
            <a:off x="-2607" y="0"/>
            <a:ext cx="12192000" cy="3053351"/>
          </a:xfrm>
          <a:prstGeom prst="rect">
            <a:avLst/>
          </a:prstGeom>
        </p:spPr>
      </p:pic>
      <p:pic>
        <p:nvPicPr>
          <p:cNvPr id="27" name="Picture 26">
            <a:extLst>
              <a:ext uri="{FF2B5EF4-FFF2-40B4-BE49-F238E27FC236}">
                <a16:creationId xmlns:a16="http://schemas.microsoft.com/office/drawing/2014/main" id="{CD17BF54-2E9B-41F3-9B8A-21D9AE99809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69764" t="46543"/>
          <a:stretch/>
        </p:blipFill>
        <p:spPr>
          <a:xfrm>
            <a:off x="8500434" y="3191932"/>
            <a:ext cx="3686351" cy="3666067"/>
          </a:xfrm>
          <a:prstGeom prst="rect">
            <a:avLst/>
          </a:prstGeom>
        </p:spPr>
      </p:pic>
      <p:sp>
        <p:nvSpPr>
          <p:cNvPr id="2" name="Titel 1">
            <a:extLst>
              <a:ext uri="{FF2B5EF4-FFF2-40B4-BE49-F238E27FC236}">
                <a16:creationId xmlns:a16="http://schemas.microsoft.com/office/drawing/2014/main" id="{4DB16198-368C-46EE-9F00-A4595026F8EE}"/>
              </a:ext>
            </a:extLst>
          </p:cNvPr>
          <p:cNvSpPr>
            <a:spLocks noGrp="1"/>
          </p:cNvSpPr>
          <p:nvPr>
            <p:ph type="ctrTitle"/>
          </p:nvPr>
        </p:nvSpPr>
        <p:spPr>
          <a:xfrm>
            <a:off x="635211" y="4562855"/>
            <a:ext cx="10916365" cy="1137554"/>
          </a:xfrm>
        </p:spPr>
        <p:txBody>
          <a:bodyPr>
            <a:normAutofit/>
          </a:bodyPr>
          <a:lstStyle/>
          <a:p>
            <a:r>
              <a:rPr lang="nl-NL"/>
              <a:t>Compact van boven</a:t>
            </a:r>
          </a:p>
        </p:txBody>
      </p:sp>
      <p:sp>
        <p:nvSpPr>
          <p:cNvPr id="6" name="Rechthoek: afgeronde hoeken 5">
            <a:extLst>
              <a:ext uri="{FF2B5EF4-FFF2-40B4-BE49-F238E27FC236}">
                <a16:creationId xmlns:a16="http://schemas.microsoft.com/office/drawing/2014/main" id="{2CC9B352-0509-4F25-AF90-84A32803195D}"/>
              </a:ext>
            </a:extLst>
          </p:cNvPr>
          <p:cNvSpPr/>
          <p:nvPr/>
        </p:nvSpPr>
        <p:spPr>
          <a:xfrm>
            <a:off x="2934269" y="1526675"/>
            <a:ext cx="1146412" cy="493194"/>
          </a:xfrm>
          <a:prstGeom prst="roundRect">
            <a:avLst/>
          </a:prstGeom>
          <a:pattFill prst="horzBrick">
            <a:fgClr>
              <a:schemeClr val="tx1"/>
            </a:fgClr>
            <a:bgClr>
              <a:srgbClr val="FF0000"/>
            </a:bgClr>
          </a:pattFill>
          <a:effectLst>
            <a:outerShdw blurRad="50800" dist="38100" dir="18900000" algn="bl" rotWithShape="0">
              <a:srgbClr val="FFC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772043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xit" presetSubtype="0" fill="hold" grpId="0" nodeType="clickEffect">
                                  <p:stCondLst>
                                    <p:cond delay="0"/>
                                  </p:stCondLst>
                                  <p:childTnLst>
                                    <p:animEffect transition="out" filter="fade">
                                      <p:cBhvr>
                                        <p:cTn id="6" dur="1000" accel="50000">
                                          <p:stCondLst>
                                            <p:cond delay="0"/>
                                          </p:stCondLst>
                                        </p:cTn>
                                        <p:tgtEl>
                                          <p:spTgt spid="6"/>
                                        </p:tgtEl>
                                      </p:cBhvr>
                                    </p:animEffect>
                                    <p:anim calcmode="lin" valueType="num">
                                      <p:cBhvr>
                                        <p:cTn id="7" dur="500" accel="50000">
                                          <p:stCondLst>
                                            <p:cond delay="0"/>
                                          </p:stCondLst>
                                        </p:cTn>
                                        <p:tgtEl>
                                          <p:spTgt spid="6"/>
                                        </p:tgtEl>
                                        <p:attrNameLst>
                                          <p:attrName>ppt_y</p:attrName>
                                        </p:attrNameLst>
                                      </p:cBhvr>
                                      <p:tavLst>
                                        <p:tav tm="0">
                                          <p:val>
                                            <p:strVal val="ppt_y"/>
                                          </p:val>
                                        </p:tav>
                                        <p:tav tm="100000">
                                          <p:val>
                                            <p:strVal val="ppt_y+.1"/>
                                          </p:val>
                                        </p:tav>
                                      </p:tavLst>
                                    </p:anim>
                                    <p:anim calcmode="lin" valueType="num">
                                      <p:cBhvr>
                                        <p:cTn id="8" dur="500" decel="50000">
                                          <p:stCondLst>
                                            <p:cond delay="500"/>
                                          </p:stCondLst>
                                        </p:cTn>
                                        <p:tgtEl>
                                          <p:spTgt spid="6"/>
                                        </p:tgtEl>
                                        <p:attrNameLst>
                                          <p:attrName>ppt_y</p:attrName>
                                        </p:attrNameLst>
                                      </p:cBhvr>
                                      <p:tavLst>
                                        <p:tav tm="0">
                                          <p:val>
                                            <p:strVal val="ppt_y"/>
                                          </p:val>
                                        </p:tav>
                                        <p:tav tm="100000">
                                          <p:val>
                                            <p:strVal val="ppt_y-.1"/>
                                          </p:val>
                                        </p:tav>
                                      </p:tavLst>
                                    </p:anim>
                                    <p:anim calcmode="lin" valueType="num">
                                      <p:cBhvr>
                                        <p:cTn id="9" dur="500" accel="50000">
                                          <p:stCondLst>
                                            <p:cond delay="500"/>
                                          </p:stCondLst>
                                        </p:cTn>
                                        <p:tgtEl>
                                          <p:spTgt spid="6"/>
                                        </p:tgtEl>
                                        <p:attrNameLst>
                                          <p:attrName>ppt_x</p:attrName>
                                        </p:attrNameLst>
                                      </p:cBhvr>
                                      <p:tavLst>
                                        <p:tav tm="0">
                                          <p:val>
                                            <p:strVal val="ppt_x"/>
                                          </p:val>
                                        </p:tav>
                                        <p:tav tm="100000">
                                          <p:val>
                                            <p:strVal val="ppt_x+.4"/>
                                          </p:val>
                                        </p:tav>
                                      </p:tavLst>
                                    </p:anim>
                                    <p:anim calcmode="lin" valueType="num">
                                      <p:cBhvr>
                                        <p:cTn id="10" dur="1000"/>
                                        <p:tgtEl>
                                          <p:spTgt spid="6"/>
                                        </p:tgtEl>
                                        <p:attrNameLst>
                                          <p:attrName>ppt_h</p:attrName>
                                        </p:attrNameLst>
                                      </p:cBhvr>
                                      <p:tavLst>
                                        <p:tav tm="0">
                                          <p:val>
                                            <p:strVal val="ppt_h"/>
                                          </p:val>
                                        </p:tav>
                                        <p:tav tm="100000">
                                          <p:val>
                                            <p:strVal val="ppt_h"/>
                                          </p:val>
                                        </p:tav>
                                      </p:tavLst>
                                    </p:anim>
                                    <p:anim calcmode="lin" valueType="num">
                                      <p:cBhvr>
                                        <p:cTn id="11" dur="500" accel="50000">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2" dur="500" decel="50000">
                                          <p:stCondLst>
                                            <p:cond delay="500"/>
                                          </p:stCondLst>
                                        </p:cTn>
                                        <p:tgtEl>
                                          <p:spTgt spid="6"/>
                                        </p:tgtEl>
                                        <p:attrNameLst>
                                          <p:attrName>ppt_w</p:attrName>
                                        </p:attrNameLst>
                                      </p:cBhvr>
                                      <p:tavLst>
                                        <p:tav tm="0">
                                          <p:val>
                                            <p:strVal val="ppt_w"/>
                                          </p:val>
                                        </p:tav>
                                        <p:tav tm="100000">
                                          <p:val>
                                            <p:strVal val="ppt_w/.05"/>
                                          </p:val>
                                        </p:tav>
                                      </p:tavLst>
                                    </p:anim>
                                    <p:anim calcmode="lin" valueType="num">
                                      <p:cBhvr>
                                        <p:cTn id="13" dur="500" accel="50000">
                                          <p:stCondLst>
                                            <p:cond delay="500"/>
                                          </p:stCondLst>
                                        </p:cTn>
                                        <p:tgtEl>
                                          <p:spTgt spid="6"/>
                                        </p:tgtEl>
                                        <p:attrNameLst>
                                          <p:attrName>style.rotation</p:attrName>
                                        </p:attrNameLst>
                                      </p:cBhvr>
                                      <p:tavLst>
                                        <p:tav tm="0">
                                          <p:val>
                                            <p:fltVal val="0"/>
                                          </p:val>
                                        </p:tav>
                                        <p:tav tm="100000">
                                          <p:val>
                                            <p:fltVal val="-90"/>
                                          </p:val>
                                        </p:tav>
                                      </p:tavLst>
                                    </p:anim>
                                    <p:set>
                                      <p:cBhvr>
                                        <p:cTn id="14"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17B8CA8-958D-40D5-A620-2A70EBEADE1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a:extLst>
              <a:ext uri="{FF2B5EF4-FFF2-40B4-BE49-F238E27FC236}">
                <a16:creationId xmlns:a16="http://schemas.microsoft.com/office/drawing/2014/main" id="{A210B7D1-BCB5-430D-B55E-9C83A437595A}"/>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3" name="Afbeelding 2">
            <a:extLst>
              <a:ext uri="{FF2B5EF4-FFF2-40B4-BE49-F238E27FC236}">
                <a16:creationId xmlns:a16="http://schemas.microsoft.com/office/drawing/2014/main" id="{5034648F-66D7-482A-AC2B-5C5610919BDA}"/>
              </a:ext>
            </a:extLst>
          </p:cNvPr>
          <p:cNvPicPr>
            <a:picLocks noChangeAspect="1"/>
          </p:cNvPicPr>
          <p:nvPr/>
        </p:nvPicPr>
        <p:blipFill>
          <a:blip r:embed="rId3"/>
          <a:stretch>
            <a:fillRect/>
          </a:stretch>
        </p:blipFill>
        <p:spPr>
          <a:xfrm>
            <a:off x="419365" y="851931"/>
            <a:ext cx="4982146" cy="4135182"/>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pic>
        <p:nvPicPr>
          <p:cNvPr id="15" name="Picture 14">
            <a:extLst>
              <a:ext uri="{FF2B5EF4-FFF2-40B4-BE49-F238E27FC236}">
                <a16:creationId xmlns:a16="http://schemas.microsoft.com/office/drawing/2014/main" id="{E46FB406-684D-4F7E-A453-2498C7432E60}"/>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607" y="0"/>
            <a:ext cx="12192000" cy="6858000"/>
          </a:xfrm>
          <a:prstGeom prst="rect">
            <a:avLst/>
          </a:prstGeom>
        </p:spPr>
      </p:pic>
      <p:sp>
        <p:nvSpPr>
          <p:cNvPr id="2" name="Titel 1">
            <a:extLst>
              <a:ext uri="{FF2B5EF4-FFF2-40B4-BE49-F238E27FC236}">
                <a16:creationId xmlns:a16="http://schemas.microsoft.com/office/drawing/2014/main" id="{4DB16198-368C-46EE-9F00-A4595026F8EE}"/>
              </a:ext>
            </a:extLst>
          </p:cNvPr>
          <p:cNvSpPr>
            <a:spLocks noGrp="1"/>
          </p:cNvSpPr>
          <p:nvPr>
            <p:ph type="ctrTitle"/>
          </p:nvPr>
        </p:nvSpPr>
        <p:spPr>
          <a:xfrm>
            <a:off x="-2244467" y="4987114"/>
            <a:ext cx="10916365" cy="1137554"/>
          </a:xfrm>
        </p:spPr>
        <p:txBody>
          <a:bodyPr>
            <a:normAutofit/>
          </a:bodyPr>
          <a:lstStyle/>
          <a:p>
            <a:r>
              <a:rPr lang="nl-NL" dirty="0"/>
              <a:t>Compact van boven</a:t>
            </a:r>
          </a:p>
        </p:txBody>
      </p:sp>
      <p:sp>
        <p:nvSpPr>
          <p:cNvPr id="6" name="Rechthoek: afgeronde hoeken 5">
            <a:extLst>
              <a:ext uri="{FF2B5EF4-FFF2-40B4-BE49-F238E27FC236}">
                <a16:creationId xmlns:a16="http://schemas.microsoft.com/office/drawing/2014/main" id="{2CC9B352-0509-4F25-AF90-84A32803195D}"/>
              </a:ext>
            </a:extLst>
          </p:cNvPr>
          <p:cNvSpPr/>
          <p:nvPr/>
        </p:nvSpPr>
        <p:spPr>
          <a:xfrm>
            <a:off x="2798689" y="1552162"/>
            <a:ext cx="1146412" cy="493194"/>
          </a:xfrm>
          <a:prstGeom prst="roundRect">
            <a:avLst/>
          </a:prstGeom>
          <a:pattFill prst="horzBrick">
            <a:fgClr>
              <a:schemeClr val="tx1"/>
            </a:fgClr>
            <a:bgClr>
              <a:srgbClr val="FF0000"/>
            </a:bgClr>
          </a:pattFill>
          <a:effectLst>
            <a:outerShdw blurRad="50800" dist="38100" dir="18900000" algn="bl" rotWithShape="0">
              <a:srgbClr val="FFC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4" name="Afbeelding 13">
            <a:extLst>
              <a:ext uri="{FF2B5EF4-FFF2-40B4-BE49-F238E27FC236}">
                <a16:creationId xmlns:a16="http://schemas.microsoft.com/office/drawing/2014/main" id="{A05B8388-9A74-4D9D-A761-643B014CB80A}"/>
              </a:ext>
            </a:extLst>
          </p:cNvPr>
          <p:cNvPicPr>
            <a:picLocks noChangeAspect="1"/>
          </p:cNvPicPr>
          <p:nvPr/>
        </p:nvPicPr>
        <p:blipFill>
          <a:blip r:embed="rId5"/>
          <a:stretch>
            <a:fillRect/>
          </a:stretch>
        </p:blipFill>
        <p:spPr>
          <a:xfrm>
            <a:off x="5605324" y="1552162"/>
            <a:ext cx="5556119" cy="2555814"/>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577875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xit" presetSubtype="0" fill="hold" grpId="0" nodeType="clickEffect">
                                  <p:stCondLst>
                                    <p:cond delay="0"/>
                                  </p:stCondLst>
                                  <p:childTnLst>
                                    <p:animEffect transition="out" filter="fade">
                                      <p:cBhvr>
                                        <p:cTn id="6" dur="1000" accel="50000">
                                          <p:stCondLst>
                                            <p:cond delay="0"/>
                                          </p:stCondLst>
                                        </p:cTn>
                                        <p:tgtEl>
                                          <p:spTgt spid="6"/>
                                        </p:tgtEl>
                                      </p:cBhvr>
                                    </p:animEffect>
                                    <p:anim calcmode="lin" valueType="num">
                                      <p:cBhvr>
                                        <p:cTn id="7" dur="500" accel="50000">
                                          <p:stCondLst>
                                            <p:cond delay="0"/>
                                          </p:stCondLst>
                                        </p:cTn>
                                        <p:tgtEl>
                                          <p:spTgt spid="6"/>
                                        </p:tgtEl>
                                        <p:attrNameLst>
                                          <p:attrName>ppt_y</p:attrName>
                                        </p:attrNameLst>
                                      </p:cBhvr>
                                      <p:tavLst>
                                        <p:tav tm="0">
                                          <p:val>
                                            <p:strVal val="ppt_y"/>
                                          </p:val>
                                        </p:tav>
                                        <p:tav tm="100000">
                                          <p:val>
                                            <p:strVal val="ppt_y+.1"/>
                                          </p:val>
                                        </p:tav>
                                      </p:tavLst>
                                    </p:anim>
                                    <p:anim calcmode="lin" valueType="num">
                                      <p:cBhvr>
                                        <p:cTn id="8" dur="500" decel="50000">
                                          <p:stCondLst>
                                            <p:cond delay="500"/>
                                          </p:stCondLst>
                                        </p:cTn>
                                        <p:tgtEl>
                                          <p:spTgt spid="6"/>
                                        </p:tgtEl>
                                        <p:attrNameLst>
                                          <p:attrName>ppt_y</p:attrName>
                                        </p:attrNameLst>
                                      </p:cBhvr>
                                      <p:tavLst>
                                        <p:tav tm="0">
                                          <p:val>
                                            <p:strVal val="ppt_y"/>
                                          </p:val>
                                        </p:tav>
                                        <p:tav tm="100000">
                                          <p:val>
                                            <p:strVal val="ppt_y-.1"/>
                                          </p:val>
                                        </p:tav>
                                      </p:tavLst>
                                    </p:anim>
                                    <p:anim calcmode="lin" valueType="num">
                                      <p:cBhvr>
                                        <p:cTn id="9" dur="500" accel="50000">
                                          <p:stCondLst>
                                            <p:cond delay="500"/>
                                          </p:stCondLst>
                                        </p:cTn>
                                        <p:tgtEl>
                                          <p:spTgt spid="6"/>
                                        </p:tgtEl>
                                        <p:attrNameLst>
                                          <p:attrName>ppt_x</p:attrName>
                                        </p:attrNameLst>
                                      </p:cBhvr>
                                      <p:tavLst>
                                        <p:tav tm="0">
                                          <p:val>
                                            <p:strVal val="ppt_x"/>
                                          </p:val>
                                        </p:tav>
                                        <p:tav tm="100000">
                                          <p:val>
                                            <p:strVal val="ppt_x+.4"/>
                                          </p:val>
                                        </p:tav>
                                      </p:tavLst>
                                    </p:anim>
                                    <p:anim calcmode="lin" valueType="num">
                                      <p:cBhvr>
                                        <p:cTn id="10" dur="1000"/>
                                        <p:tgtEl>
                                          <p:spTgt spid="6"/>
                                        </p:tgtEl>
                                        <p:attrNameLst>
                                          <p:attrName>ppt_h</p:attrName>
                                        </p:attrNameLst>
                                      </p:cBhvr>
                                      <p:tavLst>
                                        <p:tav tm="0">
                                          <p:val>
                                            <p:strVal val="ppt_h"/>
                                          </p:val>
                                        </p:tav>
                                        <p:tav tm="100000">
                                          <p:val>
                                            <p:strVal val="ppt_h"/>
                                          </p:val>
                                        </p:tav>
                                      </p:tavLst>
                                    </p:anim>
                                    <p:anim calcmode="lin" valueType="num">
                                      <p:cBhvr>
                                        <p:cTn id="11" dur="500" accel="50000">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2" dur="500" decel="50000">
                                          <p:stCondLst>
                                            <p:cond delay="500"/>
                                          </p:stCondLst>
                                        </p:cTn>
                                        <p:tgtEl>
                                          <p:spTgt spid="6"/>
                                        </p:tgtEl>
                                        <p:attrNameLst>
                                          <p:attrName>ppt_w</p:attrName>
                                        </p:attrNameLst>
                                      </p:cBhvr>
                                      <p:tavLst>
                                        <p:tav tm="0">
                                          <p:val>
                                            <p:strVal val="ppt_w"/>
                                          </p:val>
                                        </p:tav>
                                        <p:tav tm="100000">
                                          <p:val>
                                            <p:strVal val="ppt_w/.05"/>
                                          </p:val>
                                        </p:tav>
                                      </p:tavLst>
                                    </p:anim>
                                    <p:anim calcmode="lin" valueType="num">
                                      <p:cBhvr>
                                        <p:cTn id="13" dur="500" accel="50000">
                                          <p:stCondLst>
                                            <p:cond delay="500"/>
                                          </p:stCondLst>
                                        </p:cTn>
                                        <p:tgtEl>
                                          <p:spTgt spid="6"/>
                                        </p:tgtEl>
                                        <p:attrNameLst>
                                          <p:attrName>style.rotation</p:attrName>
                                        </p:attrNameLst>
                                      </p:cBhvr>
                                      <p:tavLst>
                                        <p:tav tm="0">
                                          <p:val>
                                            <p:fltVal val="0"/>
                                          </p:val>
                                        </p:tav>
                                        <p:tav tm="100000">
                                          <p:val>
                                            <p:fltVal val="-90"/>
                                          </p:val>
                                        </p:tav>
                                      </p:tavLst>
                                    </p:anim>
                                    <p:set>
                                      <p:cBhvr>
                                        <p:cTn id="14"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05841AB9-E550-42D0-8CC5-CC96889EA7C4}"/>
              </a:ext>
            </a:extLst>
          </p:cNvPr>
          <p:cNvPicPr>
            <a:picLocks noChangeAspect="1"/>
          </p:cNvPicPr>
          <p:nvPr/>
        </p:nvPicPr>
        <p:blipFill rotWithShape="1">
          <a:blip r:embed="rId2">
            <a:duotone>
              <a:schemeClr val="bg2">
                <a:shade val="45000"/>
                <a:satMod val="135000"/>
              </a:schemeClr>
              <a:prstClr val="white"/>
            </a:duotone>
            <a:alphaModFix amt="25000"/>
            <a:extLst/>
          </a:blip>
          <a:srcRect l="10194" r="472" b="-1"/>
          <a:stretch/>
        </p:blipFill>
        <p:spPr>
          <a:xfrm>
            <a:off x="20" y="10"/>
            <a:ext cx="12191980" cy="6857990"/>
          </a:xfrm>
          <a:prstGeom prst="rect">
            <a:avLst/>
          </a:prstGeom>
        </p:spPr>
      </p:pic>
      <p:sp>
        <p:nvSpPr>
          <p:cNvPr id="2" name="Titel 1">
            <a:extLst>
              <a:ext uri="{FF2B5EF4-FFF2-40B4-BE49-F238E27FC236}">
                <a16:creationId xmlns:a16="http://schemas.microsoft.com/office/drawing/2014/main" id="{4DB16198-368C-46EE-9F00-A4595026F8EE}"/>
              </a:ext>
            </a:extLst>
          </p:cNvPr>
          <p:cNvSpPr>
            <a:spLocks noGrp="1"/>
          </p:cNvSpPr>
          <p:nvPr>
            <p:ph type="ctrTitle"/>
          </p:nvPr>
        </p:nvSpPr>
        <p:spPr>
          <a:xfrm>
            <a:off x="1751012" y="129102"/>
            <a:ext cx="8689976" cy="2509213"/>
          </a:xfrm>
        </p:spPr>
        <p:txBody>
          <a:bodyPr>
            <a:normAutofit/>
          </a:bodyPr>
          <a:lstStyle/>
          <a:p>
            <a:r>
              <a:rPr lang="nl-NL" sz="3200" dirty="0"/>
              <a:t>Comité Buitengebied zuid West</a:t>
            </a:r>
            <a:br>
              <a:rPr lang="nl-NL" sz="3200" dirty="0"/>
            </a:br>
            <a:r>
              <a:rPr lang="nl-NL" sz="3200" dirty="0"/>
              <a:t> (</a:t>
            </a:r>
            <a:r>
              <a:rPr lang="nl-NL" sz="3200" dirty="0" err="1"/>
              <a:t>Wijkevoort</a:t>
            </a:r>
            <a:r>
              <a:rPr lang="nl-NL" sz="3200" dirty="0"/>
              <a:t>)</a:t>
            </a:r>
            <a:br>
              <a:rPr lang="nl-NL" sz="3200" dirty="0"/>
            </a:br>
            <a:endParaRPr lang="nl-NL" sz="3200" dirty="0"/>
          </a:p>
        </p:txBody>
      </p:sp>
      <p:sp>
        <p:nvSpPr>
          <p:cNvPr id="3" name="Ondertitel 2">
            <a:extLst>
              <a:ext uri="{FF2B5EF4-FFF2-40B4-BE49-F238E27FC236}">
                <a16:creationId xmlns:a16="http://schemas.microsoft.com/office/drawing/2014/main" id="{DFA83B6E-4FF2-42D8-AAA5-47512FFC10AE}"/>
              </a:ext>
            </a:extLst>
          </p:cNvPr>
          <p:cNvSpPr>
            <a:spLocks noGrp="1"/>
          </p:cNvSpPr>
          <p:nvPr>
            <p:ph type="subTitle" idx="1"/>
          </p:nvPr>
        </p:nvSpPr>
        <p:spPr>
          <a:xfrm>
            <a:off x="1751012" y="2337097"/>
            <a:ext cx="8689976" cy="1664747"/>
          </a:xfrm>
        </p:spPr>
        <p:txBody>
          <a:bodyPr>
            <a:normAutofit/>
          </a:bodyPr>
          <a:lstStyle/>
          <a:p>
            <a:r>
              <a:rPr lang="nl-NL" sz="1800" dirty="0">
                <a:solidFill>
                  <a:schemeClr val="tx1">
                    <a:lumMod val="50000"/>
                    <a:lumOff val="50000"/>
                  </a:schemeClr>
                </a:solidFill>
              </a:rPr>
              <a:t>Het comité staat voor het algemeen belang van het gebied. Hierbij worden individuele belangen niet vergeten, maar ook niet benadrukt. Het comité spreekt zich uit naar de gemeente als een orgaan wat de gehele buurt vertegenwoordigt. Het comité vertegenwoordigt het grote gebied (661 ha). </a:t>
            </a:r>
          </a:p>
          <a:p>
            <a:endParaRPr lang="nl-NL" sz="1800" dirty="0">
              <a:solidFill>
                <a:schemeClr val="tx1">
                  <a:lumMod val="65000"/>
                  <a:lumOff val="35000"/>
                </a:schemeClr>
              </a:solidFill>
            </a:endParaRPr>
          </a:p>
        </p:txBody>
      </p:sp>
      <p:sp>
        <p:nvSpPr>
          <p:cNvPr id="12" name="Ondertitel 2">
            <a:extLst>
              <a:ext uri="{FF2B5EF4-FFF2-40B4-BE49-F238E27FC236}">
                <a16:creationId xmlns:a16="http://schemas.microsoft.com/office/drawing/2014/main" id="{A76D8D56-2C95-40E4-84D5-91E58E092FDB}"/>
              </a:ext>
            </a:extLst>
          </p:cNvPr>
          <p:cNvSpPr txBox="1">
            <a:spLocks/>
          </p:cNvSpPr>
          <p:nvPr/>
        </p:nvSpPr>
        <p:spPr>
          <a:xfrm>
            <a:off x="526433" y="4001844"/>
            <a:ext cx="8689976" cy="1664747"/>
          </a:xfrm>
          <a:prstGeom prst="rect">
            <a:avLst/>
          </a:prstGeom>
        </p:spPr>
        <p:txBody>
          <a:bodyPr vert="horz" lIns="91440" tIns="45720" rIns="91440" bIns="45720" rtlCol="0">
            <a:normAutofit lnSpcReduction="10000"/>
          </a:bodyPr>
          <a:lstStyle>
            <a:lvl1pPr marL="0" indent="0" algn="ctr" defTabSz="914400" rtl="0" eaLnBrk="1" latinLnBrk="0" hangingPunct="1">
              <a:lnSpc>
                <a:spcPct val="120000"/>
              </a:lnSpc>
              <a:spcBef>
                <a:spcPts val="1000"/>
              </a:spcBef>
              <a:buClr>
                <a:schemeClr val="tx1"/>
              </a:buClr>
              <a:buFont typeface="Arial" panose="020B0604020202020204" pitchFamily="34" charset="0"/>
              <a:buNone/>
              <a:defRPr sz="22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tx1"/>
              </a:buClr>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tx1"/>
              </a:buClr>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9pPr>
          </a:lstStyle>
          <a:p>
            <a:r>
              <a:rPr lang="nl-NL" sz="1800" dirty="0">
                <a:solidFill>
                  <a:schemeClr val="tx1">
                    <a:lumMod val="50000"/>
                    <a:lumOff val="50000"/>
                  </a:schemeClr>
                </a:solidFill>
              </a:rPr>
              <a:t>Het comité is echter geen actiegroep. De mening van de individuele leden van het comité is dat ze unaniem niet achter het bedrijvensterrein staan. OP verschillende fronten wordt gestreden tegen het industrieterrein. Naast de (meeste ) omwonende strijdt Ook de gemeente Gilze, De Reeshof en misschien wel Hulten tegen dit plan van de gemeente </a:t>
            </a:r>
            <a:r>
              <a:rPr lang="nl-NL" sz="1800" dirty="0" err="1">
                <a:solidFill>
                  <a:schemeClr val="tx1">
                    <a:lumMod val="50000"/>
                    <a:lumOff val="50000"/>
                  </a:schemeClr>
                </a:solidFill>
              </a:rPr>
              <a:t>tilburg</a:t>
            </a:r>
            <a:endParaRPr lang="nl-NL" sz="1800" dirty="0">
              <a:solidFill>
                <a:schemeClr val="tx1">
                  <a:lumMod val="50000"/>
                  <a:lumOff val="50000"/>
                </a:schemeClr>
              </a:solidFill>
            </a:endParaRPr>
          </a:p>
          <a:p>
            <a:endParaRPr lang="nl-NL" sz="1800" dirty="0">
              <a:solidFill>
                <a:schemeClr val="tx1">
                  <a:lumMod val="65000"/>
                  <a:lumOff val="35000"/>
                </a:schemeClr>
              </a:solidFill>
            </a:endParaRPr>
          </a:p>
        </p:txBody>
      </p:sp>
    </p:spTree>
    <p:extLst>
      <p:ext uri="{BB962C8B-B14F-4D97-AF65-F5344CB8AC3E}">
        <p14:creationId xmlns:p14="http://schemas.microsoft.com/office/powerpoint/2010/main" val="3416826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51B599B4-4DB0-4A77-A887-C94F00E332E3}"/>
              </a:ext>
            </a:extLst>
          </p:cNvPr>
          <p:cNvSpPr/>
          <p:nvPr/>
        </p:nvSpPr>
        <p:spPr>
          <a:xfrm>
            <a:off x="114748" y="305023"/>
            <a:ext cx="6096000" cy="6650667"/>
          </a:xfrm>
          <a:prstGeom prst="rect">
            <a:avLst/>
          </a:prstGeom>
        </p:spPr>
        <p:txBody>
          <a:bodyPr>
            <a:spAutoFit/>
          </a:bodyPr>
          <a:lstStyle/>
          <a:p>
            <a:pPr>
              <a:lnSpc>
                <a:spcPct val="115000"/>
              </a:lnSpc>
              <a:spcAft>
                <a:spcPts val="1000"/>
              </a:spcAft>
            </a:pPr>
            <a:r>
              <a:rPr lang="nl-NL" sz="1200" b="1" dirty="0">
                <a:latin typeface="Calibri" panose="020F0502020204030204" pitchFamily="34" charset="0"/>
                <a:ea typeface="Calibri" panose="020F0502020204030204" pitchFamily="34" charset="0"/>
                <a:cs typeface="Times New Roman" panose="02020603050405020304" pitchFamily="18" charset="0"/>
              </a:rPr>
              <a:t>Er wordt in het comité nagedacht over standpunten betreffende de volgende onderwerpen:</a:t>
            </a:r>
          </a:p>
          <a:p>
            <a:pPr marL="342900" lvl="0" indent="-342900">
              <a:lnSpc>
                <a:spcPct val="115000"/>
              </a:lnSpc>
              <a:spcAft>
                <a:spcPts val="0"/>
              </a:spcAft>
              <a:buFont typeface="Calibri" panose="020F0502020204030204" pitchFamily="34" charset="0"/>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Bedrijventerrein </a:t>
            </a:r>
            <a:r>
              <a:rPr lang="nl-NL" sz="1200" b="1" dirty="0" err="1">
                <a:latin typeface="Calibri" panose="020F0502020204030204" pitchFamily="34" charset="0"/>
                <a:ea typeface="Calibri" panose="020F0502020204030204" pitchFamily="34" charset="0"/>
                <a:cs typeface="Times New Roman" panose="02020603050405020304" pitchFamily="18" charset="0"/>
              </a:rPr>
              <a:t>Wijkevoort</a:t>
            </a:r>
            <a:endParaRPr lang="nl-NL" sz="1200" b="1"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0"/>
              </a:spcAft>
              <a:buFont typeface="Courier New" panose="02070309020205020404" pitchFamily="49" charset="0"/>
              <a:buChar char="o"/>
            </a:pPr>
            <a:r>
              <a:rPr lang="nl-NL" sz="1200" b="1" dirty="0" err="1">
                <a:latin typeface="Calibri" panose="020F0502020204030204" pitchFamily="34" charset="0"/>
                <a:ea typeface="Calibri" panose="020F0502020204030204" pitchFamily="34" charset="0"/>
                <a:cs typeface="Times New Roman" panose="02020603050405020304" pitchFamily="18" charset="0"/>
              </a:rPr>
              <a:t>Afkadering</a:t>
            </a:r>
            <a:r>
              <a:rPr lang="nl-NL" sz="1200" b="1" dirty="0">
                <a:latin typeface="Calibri" panose="020F0502020204030204" pitchFamily="34" charset="0"/>
                <a:ea typeface="Calibri" panose="020F0502020204030204" pitchFamily="34" charset="0"/>
                <a:cs typeface="Times New Roman" panose="02020603050405020304" pitchFamily="18" charset="0"/>
              </a:rPr>
              <a:t> plangebied. Wat is de kans dat het gebied nog groter wordt in de toekomst nadat het terrein ontwikkeld is?</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Er is onduidelijkheid over de grootte van het te ontwikkelen gebied.</a:t>
            </a:r>
          </a:p>
          <a:p>
            <a:pPr marL="342900" lvl="0" indent="-342900">
              <a:lnSpc>
                <a:spcPct val="115000"/>
              </a:lnSpc>
              <a:spcAft>
                <a:spcPts val="0"/>
              </a:spcAft>
              <a:buFont typeface="Calibri" panose="020F0502020204030204" pitchFamily="34" charset="0"/>
              <a:buChar char="-"/>
            </a:pPr>
            <a:r>
              <a:rPr lang="nl-NL" sz="1200" b="1" dirty="0" err="1">
                <a:latin typeface="Calibri" panose="020F0502020204030204" pitchFamily="34" charset="0"/>
                <a:ea typeface="Calibri" panose="020F0502020204030204" pitchFamily="34" charset="0"/>
                <a:cs typeface="Times New Roman" panose="02020603050405020304" pitchFamily="18" charset="0"/>
              </a:rPr>
              <a:t>Hultenseweg</a:t>
            </a:r>
            <a:endParaRPr lang="nl-NL" sz="1200" b="1"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Behoud van laan aangezicht</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Vrije doorgang voor omwonenden, (agrarische) bedrijven en particulieren.</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Beperking sluipverkeer</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Veiligheid garanties door toenemend aantal fietsbewegingen.</a:t>
            </a:r>
          </a:p>
          <a:p>
            <a:pPr marL="342900" lvl="0" indent="-342900">
              <a:lnSpc>
                <a:spcPct val="115000"/>
              </a:lnSpc>
              <a:spcAft>
                <a:spcPts val="0"/>
              </a:spcAft>
              <a:buFont typeface="Calibri" panose="020F0502020204030204" pitchFamily="34" charset="0"/>
              <a:buChar char="-"/>
            </a:pPr>
            <a:r>
              <a:rPr lang="nl-NL" sz="1200" b="1" dirty="0" err="1">
                <a:latin typeface="Calibri" panose="020F0502020204030204" pitchFamily="34" charset="0"/>
                <a:ea typeface="Calibri" panose="020F0502020204030204" pitchFamily="34" charset="0"/>
                <a:cs typeface="Times New Roman" panose="02020603050405020304" pitchFamily="18" charset="0"/>
              </a:rPr>
              <a:t>Hultense</a:t>
            </a:r>
            <a:r>
              <a:rPr lang="nl-NL" sz="1200" b="1" dirty="0">
                <a:latin typeface="Calibri" panose="020F0502020204030204" pitchFamily="34" charset="0"/>
                <a:ea typeface="Calibri" panose="020F0502020204030204" pitchFamily="34" charset="0"/>
                <a:cs typeface="Times New Roman" panose="02020603050405020304" pitchFamily="18" charset="0"/>
              </a:rPr>
              <a:t> Leij / </a:t>
            </a:r>
            <a:r>
              <a:rPr lang="nl-NL" sz="1200" b="1" dirty="0" err="1">
                <a:latin typeface="Calibri" panose="020F0502020204030204" pitchFamily="34" charset="0"/>
                <a:ea typeface="Calibri" panose="020F0502020204030204" pitchFamily="34" charset="0"/>
                <a:cs typeface="Times New Roman" panose="02020603050405020304" pitchFamily="18" charset="0"/>
              </a:rPr>
              <a:t>Vossenbergse</a:t>
            </a:r>
            <a:r>
              <a:rPr lang="nl-NL" sz="1200" b="1" dirty="0">
                <a:latin typeface="Calibri" panose="020F0502020204030204" pitchFamily="34" charset="0"/>
                <a:ea typeface="Calibri" panose="020F0502020204030204" pitchFamily="34" charset="0"/>
                <a:cs typeface="Times New Roman" panose="02020603050405020304" pitchFamily="18" charset="0"/>
              </a:rPr>
              <a:t> Loop</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Meanderen loop</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Harde grens?</a:t>
            </a:r>
          </a:p>
          <a:p>
            <a:pPr marL="342900" lvl="0" indent="-342900">
              <a:lnSpc>
                <a:spcPct val="115000"/>
              </a:lnSpc>
              <a:spcAft>
                <a:spcPts val="0"/>
              </a:spcAft>
              <a:buFont typeface="Calibri" panose="020F0502020204030204" pitchFamily="34" charset="0"/>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Overlast</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Door bouwwerkzaamheden</a:t>
            </a:r>
          </a:p>
          <a:p>
            <a:pPr marL="742950" lvl="1" indent="-285750">
              <a:lnSpc>
                <a:spcPct val="115000"/>
              </a:lnSpc>
              <a:spcAft>
                <a:spcPts val="0"/>
              </a:spcAft>
              <a:buFont typeface="Courier New" panose="02070309020205020404" pitchFamily="49" charset="0"/>
              <a:buChar char="o"/>
            </a:pPr>
            <a:r>
              <a:rPr lang="nl-NL" sz="1200" b="1" dirty="0" err="1">
                <a:latin typeface="Calibri" panose="020F0502020204030204" pitchFamily="34" charset="0"/>
                <a:ea typeface="Calibri" panose="020F0502020204030204" pitchFamily="34" charset="0"/>
                <a:cs typeface="Times New Roman" panose="02020603050405020304" pitchFamily="18" charset="0"/>
              </a:rPr>
              <a:t>Geluids</a:t>
            </a:r>
            <a:r>
              <a:rPr lang="nl-NL" sz="1200" b="1" dirty="0">
                <a:latin typeface="Calibri" panose="020F0502020204030204" pitchFamily="34" charset="0"/>
                <a:ea typeface="Calibri" panose="020F0502020204030204" pitchFamily="34" charset="0"/>
                <a:cs typeface="Times New Roman" panose="02020603050405020304" pitchFamily="18" charset="0"/>
              </a:rPr>
              <a:t> beperking</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Licht overlast</a:t>
            </a:r>
          </a:p>
          <a:p>
            <a:pPr marL="742950" lvl="1" indent="-285750">
              <a:lnSpc>
                <a:spcPct val="115000"/>
              </a:lnSpc>
              <a:spcAft>
                <a:spcPts val="100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Meer (transport) beweging in het gebied</a:t>
            </a:r>
          </a:p>
          <a:p>
            <a:pPr marL="742950" lvl="1" indent="-285750">
              <a:lnSpc>
                <a:spcPct val="115000"/>
              </a:lnSpc>
              <a:spcAft>
                <a:spcPts val="1000"/>
              </a:spcAft>
              <a:buFont typeface="Courier New" panose="02070309020205020404" pitchFamily="49" charset="0"/>
              <a:buChar char="o"/>
            </a:pPr>
            <a:r>
              <a:rPr lang="nl-NL" sz="1200" b="1" dirty="0">
                <a:latin typeface="Calibri" panose="020F0502020204030204" pitchFamily="34" charset="0"/>
                <a:cs typeface="Times New Roman" panose="02020603050405020304" pitchFamily="18" charset="0"/>
              </a:rPr>
              <a:t>Ontsluiting gebied richting A58 (Turbo kluif </a:t>
            </a:r>
            <a:r>
              <a:rPr lang="nl-NL" sz="1200" b="1" dirty="0" err="1">
                <a:latin typeface="Calibri" panose="020F0502020204030204" pitchFamily="34" charset="0"/>
                <a:cs typeface="Times New Roman" panose="02020603050405020304" pitchFamily="18" charset="0"/>
              </a:rPr>
              <a:t>rotonde,geen</a:t>
            </a:r>
            <a:r>
              <a:rPr lang="nl-NL" sz="1200" b="1" dirty="0">
                <a:latin typeface="Calibri" panose="020F0502020204030204" pitchFamily="34" charset="0"/>
                <a:cs typeface="Times New Roman" panose="02020603050405020304" pitchFamily="18" charset="0"/>
              </a:rPr>
              <a:t> stoplichten) en naar het noorden.</a:t>
            </a:r>
          </a:p>
          <a:p>
            <a:pPr marL="742950" lvl="1" indent="-285750">
              <a:lnSpc>
                <a:spcPct val="115000"/>
              </a:lnSpc>
              <a:spcAft>
                <a:spcPts val="100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 </a:t>
            </a:r>
            <a:r>
              <a:rPr lang="nl-NL" sz="1200" b="1" dirty="0">
                <a:latin typeface="Calibri" panose="020F0502020204030204" pitchFamily="34" charset="0"/>
                <a:cs typeface="Times New Roman" panose="02020603050405020304" pitchFamily="18" charset="0"/>
              </a:rPr>
              <a:t>Parkeren forenzen, vrachtwagens en recreatie</a:t>
            </a:r>
          </a:p>
          <a:p>
            <a:pPr marL="742950" lvl="1" indent="-285750">
              <a:lnSpc>
                <a:spcPct val="115000"/>
              </a:lnSpc>
              <a:spcAft>
                <a:spcPts val="1000"/>
              </a:spcAft>
              <a:buFont typeface="Courier New" panose="02070309020205020404" pitchFamily="49" charset="0"/>
              <a:buChar char="o"/>
            </a:pPr>
            <a:r>
              <a:rPr lang="nl-NL" sz="1200" b="1" dirty="0">
                <a:latin typeface="Calibri" panose="020F0502020204030204" pitchFamily="34" charset="0"/>
                <a:cs typeface="Times New Roman" panose="02020603050405020304" pitchFamily="18" charset="0"/>
              </a:rPr>
              <a:t>Overnachten vrachtwagens (hoe zit dat met luchtvaart besluit?)</a:t>
            </a:r>
          </a:p>
          <a:p>
            <a:pPr marL="742950" lvl="1" indent="-285750">
              <a:lnSpc>
                <a:spcPct val="115000"/>
              </a:lnSpc>
              <a:buFont typeface="Courier New" panose="02070309020205020404" pitchFamily="49" charset="0"/>
              <a:buChar char="o"/>
            </a:pPr>
            <a:r>
              <a:rPr lang="nl-NL" sz="1200" b="1" dirty="0">
                <a:latin typeface="Calibri" panose="020F0502020204030204" pitchFamily="34" charset="0"/>
                <a:cs typeface="Times New Roman" panose="02020603050405020304" pitchFamily="18" charset="0"/>
              </a:rPr>
              <a:t>Wat wordt de Milieu categorie?, </a:t>
            </a:r>
          </a:p>
          <a:p>
            <a:pPr marL="1200150" lvl="2" indent="-285750">
              <a:lnSpc>
                <a:spcPct val="115000"/>
              </a:lnSpc>
              <a:buFont typeface="Courier New" panose="02070309020205020404" pitchFamily="49" charset="0"/>
              <a:buChar char="o"/>
            </a:pPr>
            <a:r>
              <a:rPr lang="nl-NL" sz="1200" b="1" dirty="0">
                <a:latin typeface="Calibri" panose="020F0502020204030204" pitchFamily="34" charset="0"/>
                <a:cs typeface="Times New Roman" panose="02020603050405020304" pitchFamily="18" charset="0"/>
              </a:rPr>
              <a:t>Wat is de afstand tot woonomgeving? 300 meter? </a:t>
            </a:r>
          </a:p>
          <a:p>
            <a:pPr marL="1200150" lvl="2" indent="-285750">
              <a:lnSpc>
                <a:spcPct val="115000"/>
              </a:lnSpc>
              <a:buFont typeface="Courier New" panose="02070309020205020404" pitchFamily="49" charset="0"/>
              <a:buChar char="o"/>
            </a:pPr>
            <a:r>
              <a:rPr lang="nl-NL" sz="1200" b="1" dirty="0">
                <a:latin typeface="Calibri" panose="020F0502020204030204" pitchFamily="34" charset="0"/>
                <a:cs typeface="Times New Roman" panose="02020603050405020304" pitchFamily="18" charset="0"/>
              </a:rPr>
              <a:t>Hoe is de zonering in het werklandschap? </a:t>
            </a:r>
          </a:p>
          <a:p>
            <a:pPr marL="1200150" lvl="2" indent="-285750">
              <a:lnSpc>
                <a:spcPct val="115000"/>
              </a:lnSpc>
              <a:buFont typeface="Courier New" panose="02070309020205020404" pitchFamily="49" charset="0"/>
              <a:buChar char="o"/>
            </a:pPr>
            <a:r>
              <a:rPr lang="nl-NL" sz="1200" b="1" dirty="0">
                <a:latin typeface="Calibri" panose="020F0502020204030204" pitchFamily="34" charset="0"/>
                <a:cs typeface="Times New Roman" panose="02020603050405020304" pitchFamily="18" charset="0"/>
              </a:rPr>
              <a:t>Hoe verhoudt dit zich tot agrarische gebieden?</a:t>
            </a:r>
          </a:p>
          <a:p>
            <a:pPr marL="1200150" lvl="2" indent="-285750">
              <a:lnSpc>
                <a:spcPct val="115000"/>
              </a:lnSpc>
              <a:buFont typeface="Courier New" panose="02070309020205020404" pitchFamily="49" charset="0"/>
              <a:buChar char="o"/>
            </a:pPr>
            <a:r>
              <a:rPr lang="nl-NL" sz="1200" b="1" dirty="0">
                <a:latin typeface="Calibri" panose="020F0502020204030204" pitchFamily="34" charset="0"/>
                <a:cs typeface="Times New Roman" panose="02020603050405020304" pitchFamily="18" charset="0"/>
              </a:rPr>
              <a:t>Wat vermeldt de MER?</a:t>
            </a:r>
          </a:p>
          <a:p>
            <a:pPr>
              <a:lnSpc>
                <a:spcPct val="115000"/>
              </a:lnSpc>
              <a:spcAft>
                <a:spcPts val="1000"/>
              </a:spcAft>
            </a:pPr>
            <a:endParaRPr lang="nl-NL"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hthoek 6">
            <a:extLst>
              <a:ext uri="{FF2B5EF4-FFF2-40B4-BE49-F238E27FC236}">
                <a16:creationId xmlns:a16="http://schemas.microsoft.com/office/drawing/2014/main" id="{B3EDD544-3D3D-464A-AC8C-F5E8AA90F820}"/>
              </a:ext>
            </a:extLst>
          </p:cNvPr>
          <p:cNvSpPr/>
          <p:nvPr/>
        </p:nvSpPr>
        <p:spPr>
          <a:xfrm>
            <a:off x="6096000" y="305023"/>
            <a:ext cx="6096000" cy="6450869"/>
          </a:xfrm>
          <a:prstGeom prst="rect">
            <a:avLst/>
          </a:prstGeom>
        </p:spPr>
        <p:txBody>
          <a:bodyPr>
            <a:spAutoFit/>
          </a:bodyPr>
          <a:lstStyle/>
          <a:p>
            <a:pPr marL="342900" lvl="0" indent="-342900">
              <a:lnSpc>
                <a:spcPct val="115000"/>
              </a:lnSpc>
              <a:spcAft>
                <a:spcPts val="0"/>
              </a:spcAft>
              <a:buFont typeface="Calibri" panose="020F0502020204030204" pitchFamily="34" charset="0"/>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Groenbeleving</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Vrij uitzicht beleving behouden door innovatie</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Behoud en uitbereiding wandel- en ruiterpaden</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Recreatie in </a:t>
            </a:r>
            <a:r>
              <a:rPr lang="nl-NL" sz="1200" b="1" dirty="0" err="1">
                <a:latin typeface="Calibri" panose="020F0502020204030204" pitchFamily="34" charset="0"/>
                <a:ea typeface="Calibri" panose="020F0502020204030204" pitchFamily="34" charset="0"/>
                <a:cs typeface="Times New Roman" panose="02020603050405020304" pitchFamily="18" charset="0"/>
              </a:rPr>
              <a:t>wijckermeer</a:t>
            </a:r>
            <a:r>
              <a:rPr lang="nl-NL" sz="1200" b="1" dirty="0">
                <a:latin typeface="Calibri" panose="020F0502020204030204" pitchFamily="34" charset="0"/>
                <a:ea typeface="Calibri" panose="020F0502020204030204" pitchFamily="34" charset="0"/>
                <a:cs typeface="Times New Roman" panose="02020603050405020304" pitchFamily="18" charset="0"/>
              </a:rPr>
              <a:t>?</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Aanplant groen (volwassen / jong?), hoe zorgt men voor een volwassen aanblik?</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Wat gebeurt er met de huidige bomen rijen in het werklandschap?</a:t>
            </a:r>
          </a:p>
          <a:p>
            <a:pPr marL="342900" lvl="0" indent="-342900">
              <a:lnSpc>
                <a:spcPct val="115000"/>
              </a:lnSpc>
              <a:spcAft>
                <a:spcPts val="0"/>
              </a:spcAft>
              <a:buFont typeface="Calibri" panose="020F0502020204030204" pitchFamily="34" charset="0"/>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Voorkeursversie Masterplan</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Voorkeur gaat uit naar compacte versie met groen gedeelte aan noordkant van het plangebied.</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Munitiedepot vliegbasis, is hier een alternatieve bebouwing</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Hinder vliegbasis Gilze Rijen?</a:t>
            </a:r>
          </a:p>
          <a:p>
            <a:pPr marL="342900" lvl="0" indent="-342900">
              <a:lnSpc>
                <a:spcPct val="115000"/>
              </a:lnSpc>
              <a:spcAft>
                <a:spcPts val="0"/>
              </a:spcAft>
              <a:buFont typeface="Calibri" panose="020F0502020204030204" pitchFamily="34" charset="0"/>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Proces van besluitvorming</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Werkwijze gemeente. We moeten de werkwijze van de gemeente in kaart brengen:</a:t>
            </a:r>
          </a:p>
          <a:p>
            <a:pPr marL="1143000" lvl="2" indent="-228600">
              <a:lnSpc>
                <a:spcPct val="115000"/>
              </a:lnSpc>
              <a:spcAft>
                <a:spcPts val="0"/>
              </a:spcAft>
              <a:buFont typeface="Wingdings" panose="05000000000000000000" pitchFamily="2" charset="2"/>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Raadscommissie vestigingsklimaat</a:t>
            </a:r>
          </a:p>
          <a:p>
            <a:pPr marL="1143000" lvl="2" indent="-228600">
              <a:lnSpc>
                <a:spcPct val="115000"/>
              </a:lnSpc>
              <a:spcAft>
                <a:spcPts val="0"/>
              </a:spcAft>
              <a:buFont typeface="Wingdings" panose="05000000000000000000" pitchFamily="2" charset="2"/>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Gemeenteraad</a:t>
            </a:r>
          </a:p>
          <a:p>
            <a:pPr marL="1143000" lvl="2" indent="-228600">
              <a:lnSpc>
                <a:spcPct val="115000"/>
              </a:lnSpc>
              <a:spcAft>
                <a:spcPts val="0"/>
              </a:spcAft>
              <a:buFont typeface="Wingdings" panose="05000000000000000000" pitchFamily="2" charset="2"/>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Aanpassen bestemmingsplan door ???</a:t>
            </a:r>
          </a:p>
          <a:p>
            <a:pPr marL="1143000" lvl="2" indent="-228600">
              <a:lnSpc>
                <a:spcPct val="115000"/>
              </a:lnSpc>
              <a:spcAft>
                <a:spcPts val="0"/>
              </a:spcAft>
              <a:buFont typeface="Wingdings" panose="05000000000000000000" pitchFamily="2" charset="2"/>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Ontwikkelen werklandschap door ???</a:t>
            </a:r>
          </a:p>
          <a:p>
            <a:pPr marL="1600200" lvl="3" indent="-228600">
              <a:lnSpc>
                <a:spcPct val="115000"/>
              </a:lnSpc>
              <a:spcAft>
                <a:spcPts val="0"/>
              </a:spcAft>
              <a:buFont typeface="Symbol" panose="05050102010706020507" pitchFamily="18" charset="2"/>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In het planteam mag het comité mepraten over de ontwikkeling.</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Wat behelst het geheimhoudingsgedeelte?</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Welk gebied is de 30 ha die het eerst ontwikkelt wordt?</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Welke inspraak momenten zijn er?</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Contactpersoon gemeente?</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In hoeveel fases wordt het gebied ontwikkelt (infrastructuur enz.)?</a:t>
            </a:r>
          </a:p>
          <a:p>
            <a:pPr marL="342900" lvl="0" indent="-342900">
              <a:lnSpc>
                <a:spcPct val="115000"/>
              </a:lnSpc>
              <a:spcAft>
                <a:spcPts val="0"/>
              </a:spcAft>
              <a:buFont typeface="Calibri" panose="020F0502020204030204" pitchFamily="34" charset="0"/>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Water- en energie management</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Windmolens</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Afvoer hemelwater</a:t>
            </a:r>
          </a:p>
          <a:p>
            <a:pPr marL="342900" lvl="0" indent="-342900">
              <a:lnSpc>
                <a:spcPct val="115000"/>
              </a:lnSpc>
              <a:spcAft>
                <a:spcPts val="0"/>
              </a:spcAft>
              <a:buFont typeface="Calibri" panose="020F0502020204030204" pitchFamily="34" charset="0"/>
              <a:buChar char="-"/>
            </a:pPr>
            <a:r>
              <a:rPr lang="nl-NL" sz="1200" b="1" dirty="0">
                <a:latin typeface="Calibri" panose="020F0502020204030204" pitchFamily="34" charset="0"/>
                <a:ea typeface="Calibri" panose="020F0502020204030204" pitchFamily="34" charset="0"/>
                <a:cs typeface="Times New Roman" panose="02020603050405020304" pitchFamily="18" charset="0"/>
              </a:rPr>
              <a:t>Financiële consequenties</a:t>
            </a:r>
          </a:p>
          <a:p>
            <a:pPr marL="742950" lvl="1" indent="-285750">
              <a:lnSpc>
                <a:spcPct val="115000"/>
              </a:lnSpc>
              <a:spcAft>
                <a:spcPts val="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Waardevermindering woningen (planschade)</a:t>
            </a:r>
          </a:p>
          <a:p>
            <a:pPr marL="742950" lvl="1" indent="-285750">
              <a:lnSpc>
                <a:spcPct val="115000"/>
              </a:lnSpc>
              <a:spcAft>
                <a:spcPts val="1000"/>
              </a:spcAft>
              <a:buFont typeface="Courier New" panose="02070309020205020404" pitchFamily="49" charset="0"/>
              <a:buChar char="o"/>
            </a:pPr>
            <a:r>
              <a:rPr lang="nl-NL" sz="1200" b="1" dirty="0">
                <a:latin typeface="Calibri" panose="020F0502020204030204" pitchFamily="34" charset="0"/>
                <a:ea typeface="Calibri" panose="020F0502020204030204" pitchFamily="34" charset="0"/>
                <a:cs typeface="Times New Roman" panose="02020603050405020304" pitchFamily="18" charset="0"/>
              </a:rPr>
              <a:t>De onderhandelingspositie van de omwonenden</a:t>
            </a:r>
            <a:endParaRPr lang="nl-NL" sz="12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68481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05841AB9-E550-42D0-8CC5-CC96889EA7C4}"/>
              </a:ext>
            </a:extLst>
          </p:cNvPr>
          <p:cNvPicPr>
            <a:picLocks noChangeAspect="1"/>
          </p:cNvPicPr>
          <p:nvPr/>
        </p:nvPicPr>
        <p:blipFill rotWithShape="1">
          <a:blip r:embed="rId2">
            <a:duotone>
              <a:schemeClr val="bg2">
                <a:shade val="45000"/>
                <a:satMod val="135000"/>
              </a:schemeClr>
              <a:prstClr val="white"/>
            </a:duotone>
            <a:alphaModFix amt="25000"/>
            <a:extLst/>
          </a:blip>
          <a:srcRect l="10194" r="472" b="-1"/>
          <a:stretch/>
        </p:blipFill>
        <p:spPr>
          <a:xfrm>
            <a:off x="20" y="10"/>
            <a:ext cx="12191980" cy="6857990"/>
          </a:xfrm>
          <a:prstGeom prst="rect">
            <a:avLst/>
          </a:prstGeom>
        </p:spPr>
      </p:pic>
      <p:sp>
        <p:nvSpPr>
          <p:cNvPr id="2" name="Titel 1">
            <a:extLst>
              <a:ext uri="{FF2B5EF4-FFF2-40B4-BE49-F238E27FC236}">
                <a16:creationId xmlns:a16="http://schemas.microsoft.com/office/drawing/2014/main" id="{4DB16198-368C-46EE-9F00-A4595026F8EE}"/>
              </a:ext>
            </a:extLst>
          </p:cNvPr>
          <p:cNvSpPr>
            <a:spLocks noGrp="1"/>
          </p:cNvSpPr>
          <p:nvPr>
            <p:ph type="ctrTitle"/>
          </p:nvPr>
        </p:nvSpPr>
        <p:spPr>
          <a:xfrm>
            <a:off x="1751012" y="1300785"/>
            <a:ext cx="8689976" cy="2509213"/>
          </a:xfrm>
        </p:spPr>
        <p:txBody>
          <a:bodyPr>
            <a:normAutofit/>
          </a:bodyPr>
          <a:lstStyle/>
          <a:p>
            <a:r>
              <a:rPr lang="nl-NL" dirty="0" err="1"/>
              <a:t>Wijkevoort</a:t>
            </a:r>
            <a:endParaRPr lang="nl-NL" dirty="0"/>
          </a:p>
        </p:txBody>
      </p:sp>
      <p:sp>
        <p:nvSpPr>
          <p:cNvPr id="3" name="Ondertitel 2">
            <a:extLst>
              <a:ext uri="{FF2B5EF4-FFF2-40B4-BE49-F238E27FC236}">
                <a16:creationId xmlns:a16="http://schemas.microsoft.com/office/drawing/2014/main" id="{DFA83B6E-4FF2-42D8-AAA5-47512FFC10AE}"/>
              </a:ext>
            </a:extLst>
          </p:cNvPr>
          <p:cNvSpPr>
            <a:spLocks noGrp="1"/>
          </p:cNvSpPr>
          <p:nvPr>
            <p:ph type="subTitle" idx="1"/>
          </p:nvPr>
        </p:nvSpPr>
        <p:spPr>
          <a:xfrm>
            <a:off x="1751012" y="3886200"/>
            <a:ext cx="8689976" cy="1371599"/>
          </a:xfrm>
        </p:spPr>
        <p:txBody>
          <a:bodyPr>
            <a:normAutofit/>
          </a:bodyPr>
          <a:lstStyle/>
          <a:p>
            <a:r>
              <a:rPr lang="nl-NL" dirty="0">
                <a:solidFill>
                  <a:schemeClr val="tx1">
                    <a:lumMod val="65000"/>
                    <a:lumOff val="35000"/>
                  </a:schemeClr>
                </a:solidFill>
              </a:rPr>
              <a:t>Dank voor uw aandacht</a:t>
            </a:r>
          </a:p>
        </p:txBody>
      </p:sp>
    </p:spTree>
    <p:extLst>
      <p:ext uri="{BB962C8B-B14F-4D97-AF65-F5344CB8AC3E}">
        <p14:creationId xmlns:p14="http://schemas.microsoft.com/office/powerpoint/2010/main" val="277985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Druppel">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docProps/app.xml><?xml version="1.0" encoding="utf-8"?>
<Properties xmlns="http://schemas.openxmlformats.org/officeDocument/2006/extended-properties" xmlns:vt="http://schemas.openxmlformats.org/officeDocument/2006/docPropsVTypes">
  <TotalTime>0</TotalTime>
  <Words>519</Words>
  <Application>Microsoft Office PowerPoint</Application>
  <PresentationFormat>Breedbeeld</PresentationFormat>
  <Paragraphs>76</Paragraphs>
  <Slides>9</Slides>
  <Notes>0</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9</vt:i4>
      </vt:variant>
    </vt:vector>
  </HeadingPairs>
  <TitlesOfParts>
    <vt:vector size="17" baseType="lpstr">
      <vt:lpstr>Arial</vt:lpstr>
      <vt:lpstr>Calibri</vt:lpstr>
      <vt:lpstr>Courier New</vt:lpstr>
      <vt:lpstr>Symbol</vt:lpstr>
      <vt:lpstr>Times New Roman</vt:lpstr>
      <vt:lpstr>Tw Cen MT</vt:lpstr>
      <vt:lpstr>Wingdings</vt:lpstr>
      <vt:lpstr>Druppel</vt:lpstr>
      <vt:lpstr>Wijkevoort</vt:lpstr>
      <vt:lpstr>PowerPoint-presentatie</vt:lpstr>
      <vt:lpstr>PowerPoint-presentatie</vt:lpstr>
      <vt:lpstr>PowerPoint-presentatie</vt:lpstr>
      <vt:lpstr>Compact van boven</vt:lpstr>
      <vt:lpstr>Compact van boven</vt:lpstr>
      <vt:lpstr>Comité Buitengebied zuid West  (Wijkevoort) </vt:lpstr>
      <vt:lpstr>PowerPoint-presentatie</vt:lpstr>
      <vt:lpstr>Wijkevoort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Wijkevoort</dc:title>
  <dc:creator>Paul Verschuur</dc:creator>
  <cp:lastModifiedBy>Uijens, MAP, Mr. bc. BEd, BS/AL/DJZ/Cl. NTRH</cp:lastModifiedBy>
  <cp:revision>7</cp:revision>
  <dcterms:created xsi:type="dcterms:W3CDTF">2019-03-25T13:54:16Z</dcterms:created>
  <dcterms:modified xsi:type="dcterms:W3CDTF">2021-01-04T10:53:51Z</dcterms:modified>
</cp:coreProperties>
</file>